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4.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6.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8" r:id="rId1"/>
  </p:sldMasterIdLst>
  <p:notesMasterIdLst>
    <p:notesMasterId r:id="rId34"/>
  </p:notesMasterIdLst>
  <p:handoutMasterIdLst>
    <p:handoutMasterId r:id="rId35"/>
  </p:handoutMasterIdLst>
  <p:sldIdLst>
    <p:sldId id="256" r:id="rId2"/>
    <p:sldId id="264" r:id="rId3"/>
    <p:sldId id="285" r:id="rId4"/>
    <p:sldId id="287" r:id="rId5"/>
    <p:sldId id="265" r:id="rId6"/>
    <p:sldId id="288" r:id="rId7"/>
    <p:sldId id="286" r:id="rId8"/>
    <p:sldId id="289" r:id="rId9"/>
    <p:sldId id="293" r:id="rId10"/>
    <p:sldId id="266" r:id="rId11"/>
    <p:sldId id="268" r:id="rId12"/>
    <p:sldId id="269" r:id="rId13"/>
    <p:sldId id="270" r:id="rId14"/>
    <p:sldId id="271" r:id="rId15"/>
    <p:sldId id="272" r:id="rId16"/>
    <p:sldId id="295" r:id="rId17"/>
    <p:sldId id="273" r:id="rId18"/>
    <p:sldId id="274" r:id="rId19"/>
    <p:sldId id="275" r:id="rId20"/>
    <p:sldId id="276" r:id="rId21"/>
    <p:sldId id="298" r:id="rId22"/>
    <p:sldId id="277" r:id="rId23"/>
    <p:sldId id="291" r:id="rId24"/>
    <p:sldId id="292" r:id="rId25"/>
    <p:sldId id="294" r:id="rId26"/>
    <p:sldId id="290" r:id="rId27"/>
    <p:sldId id="297" r:id="rId28"/>
    <p:sldId id="279" r:id="rId29"/>
    <p:sldId id="299" r:id="rId30"/>
    <p:sldId id="280" r:id="rId31"/>
    <p:sldId id="281" r:id="rId32"/>
    <p:sldId id="29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34" autoAdjust="0"/>
    <p:restoredTop sz="94660"/>
  </p:normalViewPr>
  <p:slideViewPr>
    <p:cSldViewPr snapToGrid="0" snapToObjects="1">
      <p:cViewPr varScale="1">
        <p:scale>
          <a:sx n="90" d="100"/>
          <a:sy n="90" d="100"/>
        </p:scale>
        <p:origin x="-1984" y="-96"/>
      </p:cViewPr>
      <p:guideLst>
        <p:guide orient="horz" pos="3859"/>
        <p:guide orient="horz" pos="2637"/>
        <p:guide orient="horz" pos="1135"/>
        <p:guide orient="horz" pos="2160"/>
        <p:guide pos="319"/>
        <p:guide pos="5580"/>
        <p:guide pos="2880"/>
        <p:guide pos="181"/>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5.tiff"/></Relationships>
</file>

<file path=ppt/diagrams/_rels/data10.xml.rels><?xml version="1.0" encoding="UTF-8" standalone="yes"?>
<Relationships xmlns="http://schemas.openxmlformats.org/package/2006/relationships"><Relationship Id="rId1" Type="http://schemas.openxmlformats.org/officeDocument/2006/relationships/image" Target="../media/image14.png"/></Relationships>
</file>

<file path=ppt/diagrams/_rels/data11.xml.rels><?xml version="1.0" encoding="UTF-8" standalone="yes"?>
<Relationships xmlns="http://schemas.openxmlformats.org/package/2006/relationships"><Relationship Id="rId1" Type="http://schemas.openxmlformats.org/officeDocument/2006/relationships/image" Target="../media/image15.png"/></Relationships>
</file>

<file path=ppt/diagrams/_rels/data12.xml.rels><?xml version="1.0" encoding="UTF-8" standalone="yes"?>
<Relationships xmlns="http://schemas.openxmlformats.org/package/2006/relationships"><Relationship Id="rId1" Type="http://schemas.openxmlformats.org/officeDocument/2006/relationships/image" Target="../media/image16.png"/></Relationships>
</file>

<file path=ppt/diagrams/_rels/data13.xml.rels><?xml version="1.0" encoding="UTF-8" standalone="yes"?>
<Relationships xmlns="http://schemas.openxmlformats.org/package/2006/relationships"><Relationship Id="rId1" Type="http://schemas.openxmlformats.org/officeDocument/2006/relationships/image" Target="../media/image17.png"/></Relationships>
</file>

<file path=ppt/diagrams/_rels/data14.xml.rels><?xml version="1.0" encoding="UTF-8" standalone="yes"?>
<Relationships xmlns="http://schemas.openxmlformats.org/package/2006/relationships"><Relationship Id="rId1" Type="http://schemas.openxmlformats.org/officeDocument/2006/relationships/image" Target="../media/image18.png"/></Relationships>
</file>

<file path=ppt/diagrams/_rels/data15.xml.rels><?xml version="1.0" encoding="UTF-8" standalone="yes"?>
<Relationships xmlns="http://schemas.openxmlformats.org/package/2006/relationships"><Relationship Id="rId1" Type="http://schemas.openxmlformats.org/officeDocument/2006/relationships/image" Target="../media/image19.png"/></Relationships>
</file>

<file path=ppt/diagrams/_rels/data16.xml.rels><?xml version="1.0" encoding="UTF-8" standalone="yes"?>
<Relationships xmlns="http://schemas.openxmlformats.org/package/2006/relationships"><Relationship Id="rId1" Type="http://schemas.openxmlformats.org/officeDocument/2006/relationships/image" Target="../media/image20.png"/></Relationships>
</file>

<file path=ppt/diagrams/_rels/data17.xml.rels><?xml version="1.0" encoding="UTF-8" standalone="yes"?>
<Relationships xmlns="http://schemas.openxmlformats.org/package/2006/relationships"><Relationship Id="rId1" Type="http://schemas.openxmlformats.org/officeDocument/2006/relationships/image" Target="../media/image21.png"/></Relationships>
</file>

<file path=ppt/diagrams/_rels/data18.xml.rels><?xml version="1.0" encoding="UTF-8" standalone="yes"?>
<Relationships xmlns="http://schemas.openxmlformats.org/package/2006/relationships"><Relationship Id="rId1" Type="http://schemas.openxmlformats.org/officeDocument/2006/relationships/image" Target="../media/image22.png"/></Relationships>
</file>

<file path=ppt/diagrams/_rels/data19.xml.rels><?xml version="1.0" encoding="UTF-8" standalone="yes"?>
<Relationships xmlns="http://schemas.openxmlformats.org/package/2006/relationships"><Relationship Id="rId1" Type="http://schemas.openxmlformats.org/officeDocument/2006/relationships/image" Target="../media/image23.png"/></Relationships>
</file>

<file path=ppt/diagrams/_rels/data2.xml.rels><?xml version="1.0" encoding="UTF-8" standalone="yes"?>
<Relationships xmlns="http://schemas.openxmlformats.org/package/2006/relationships"><Relationship Id="rId1" Type="http://schemas.openxmlformats.org/officeDocument/2006/relationships/image" Target="../media/image6.tiff"/></Relationships>
</file>

<file path=ppt/diagrams/_rels/data20.xml.rels><?xml version="1.0" encoding="UTF-8" standalone="yes"?>
<Relationships xmlns="http://schemas.openxmlformats.org/package/2006/relationships"><Relationship Id="rId1" Type="http://schemas.openxmlformats.org/officeDocument/2006/relationships/image" Target="../media/image24.png"/></Relationships>
</file>

<file path=ppt/diagrams/_rels/data21.xml.rels><?xml version="1.0" encoding="UTF-8" standalone="yes"?>
<Relationships xmlns="http://schemas.openxmlformats.org/package/2006/relationships"><Relationship Id="rId1" Type="http://schemas.openxmlformats.org/officeDocument/2006/relationships/image" Target="../media/image25.png"/></Relationships>
</file>

<file path=ppt/diagrams/_rels/data22.xml.rels><?xml version="1.0" encoding="UTF-8" standalone="yes"?>
<Relationships xmlns="http://schemas.openxmlformats.org/package/2006/relationships"><Relationship Id="rId1" Type="http://schemas.openxmlformats.org/officeDocument/2006/relationships/image" Target="../media/image26.tiff"/></Relationships>
</file>

<file path=ppt/diagrams/_rels/data23.xml.rels><?xml version="1.0" encoding="UTF-8" standalone="yes"?>
<Relationships xmlns="http://schemas.openxmlformats.org/package/2006/relationships"><Relationship Id="rId1" Type="http://schemas.openxmlformats.org/officeDocument/2006/relationships/image" Target="../media/image27.png"/></Relationships>
</file>

<file path=ppt/diagrams/_rels/data24.xml.rels><?xml version="1.0" encoding="UTF-8" standalone="yes"?>
<Relationships xmlns="http://schemas.openxmlformats.org/package/2006/relationships"><Relationship Id="rId1" Type="http://schemas.openxmlformats.org/officeDocument/2006/relationships/image" Target="../media/image28.png"/></Relationships>
</file>

<file path=ppt/diagrams/_rels/data25.xml.rels><?xml version="1.0" encoding="UTF-8" standalone="yes"?>
<Relationships xmlns="http://schemas.openxmlformats.org/package/2006/relationships"><Relationship Id="rId1" Type="http://schemas.openxmlformats.org/officeDocument/2006/relationships/image" Target="../media/image29.png"/></Relationships>
</file>

<file path=ppt/diagrams/_rels/data26.xml.rels><?xml version="1.0" encoding="UTF-8" standalone="yes"?>
<Relationships xmlns="http://schemas.openxmlformats.org/package/2006/relationships"><Relationship Id="rId1" Type="http://schemas.openxmlformats.org/officeDocument/2006/relationships/image" Target="../media/image30.png"/></Relationships>
</file>

<file path=ppt/diagrams/_rels/data27.xml.rels><?xml version="1.0" encoding="UTF-8" standalone="yes"?>
<Relationships xmlns="http://schemas.openxmlformats.org/package/2006/relationships"><Relationship Id="rId1" Type="http://schemas.openxmlformats.org/officeDocument/2006/relationships/image" Target="../media/image31.png"/></Relationships>
</file>

<file path=ppt/diagrams/_rels/data28.xml.rels><?xml version="1.0" encoding="UTF-8" standalone="yes"?>
<Relationships xmlns="http://schemas.openxmlformats.org/package/2006/relationships"><Relationship Id="rId1" Type="http://schemas.openxmlformats.org/officeDocument/2006/relationships/image" Target="../media/image32.png"/></Relationships>
</file>

<file path=ppt/diagrams/_rels/data29.xml.rels><?xml version="1.0" encoding="UTF-8" standalone="yes"?>
<Relationships xmlns="http://schemas.openxmlformats.org/package/2006/relationships"><Relationship Id="rId1" Type="http://schemas.openxmlformats.org/officeDocument/2006/relationships/image" Target="../media/image33.png"/></Relationships>
</file>

<file path=ppt/diagrams/_rels/data3.xml.rels><?xml version="1.0" encoding="UTF-8" standalone="yes"?>
<Relationships xmlns="http://schemas.openxmlformats.org/package/2006/relationships"><Relationship Id="rId1" Type="http://schemas.openxmlformats.org/officeDocument/2006/relationships/image" Target="../media/image7.tiff"/></Relationships>
</file>

<file path=ppt/diagrams/_rels/data4.xml.rels><?xml version="1.0" encoding="UTF-8" standalone="yes"?>
<Relationships xmlns="http://schemas.openxmlformats.org/package/2006/relationships"><Relationship Id="rId1" Type="http://schemas.openxmlformats.org/officeDocument/2006/relationships/image" Target="../media/image8.png"/></Relationships>
</file>

<file path=ppt/diagrams/_rels/data5.xml.rels><?xml version="1.0" encoding="UTF-8" standalone="yes"?>
<Relationships xmlns="http://schemas.openxmlformats.org/package/2006/relationships"><Relationship Id="rId1" Type="http://schemas.openxmlformats.org/officeDocument/2006/relationships/image" Target="../media/image9.png"/></Relationships>
</file>

<file path=ppt/diagrams/_rels/data6.xml.rels><?xml version="1.0" encoding="UTF-8" standalone="yes"?>
<Relationships xmlns="http://schemas.openxmlformats.org/package/2006/relationships"><Relationship Id="rId1" Type="http://schemas.openxmlformats.org/officeDocument/2006/relationships/image" Target="../media/image10.png"/></Relationships>
</file>

<file path=ppt/diagrams/_rels/data7.xml.rels><?xml version="1.0" encoding="UTF-8" standalone="yes"?>
<Relationships xmlns="http://schemas.openxmlformats.org/package/2006/relationships"><Relationship Id="rId1" Type="http://schemas.openxmlformats.org/officeDocument/2006/relationships/image" Target="../media/image11.png"/></Relationships>
</file>

<file path=ppt/diagrams/_rels/data8.xml.rels><?xml version="1.0" encoding="UTF-8" standalone="yes"?>
<Relationships xmlns="http://schemas.openxmlformats.org/package/2006/relationships"><Relationship Id="rId1" Type="http://schemas.openxmlformats.org/officeDocument/2006/relationships/image" Target="../media/image12.png"/></Relationships>
</file>

<file path=ppt/diagrams/_rels/data9.xml.rels><?xml version="1.0" encoding="UTF-8" standalone="yes"?>
<Relationships xmlns="http://schemas.openxmlformats.org/package/2006/relationships"><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DDDCDD2E-029A-EF41-92AE-2683C0CA5A02}"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BC2F5DAE-66A4-3542-A856-2AE759007D1C}"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1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D942DB6E-6B76-2243-B37A-D9679BF011C4}"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A58BBBB4-5E0D-BC4E-AB5C-3F81A9B2BABF}"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7142E35A-5957-D440-9557-A4A50906C58A}"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3AC437B2-F53B-D645-A708-EC90A0A51429}"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3AA8186C-117C-E74B-A072-E251A0967117}"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8294378D-5EA4-E448-8224-ED4218714756}"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32285AB0-175A-514F-B290-F4BB48C9344C}"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F5F45C7F-08BD-3147-BFE2-8F2D859979AD}"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774F4836-5312-7149-B9A9-85229FC98D28}"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F840997B-D796-884E-98EE-0DBBC8B1D2B5}"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214F38A5-8E0F-B34C-8D9B-2F30F7D80698}"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AF374CBE-5658-AE41-BBEB-37B0EE5ADE1A}"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AB2FB658-FA9C-DA47-A05D-0C16C522A594}"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253BB4E1-D154-5343-9718-041C8AD6DC98}"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7D972A89-E134-B742-94CC-CD9492AB73FB}"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135764FB-EB1B-CD4A-9CDA-1BF9C4C97455}"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ECC7774F-10EB-9442-B35D-214EAB25267B}"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AE12EF6F-1CBD-E04C-9D0F-41907F7C091C}"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CE525319-13C1-B54B-9C14-AC208FC9A108}"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AEC25749-A365-7146-A05F-4F7C3B8AF03B}"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C71CF234-65CD-A544-A597-861053A030DA}"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81C53CFD-2464-924F-ABA1-48816B1EDB9D}"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2EEA3B7D-5CC9-744B-A447-018F21707DF1}"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749C3BDA-B61F-E549-972B-47B75A2ED53F}"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E154BF29-0E41-FA4A-9817-70A2A44E75C3}"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B6643347-2015-BB47-903C-A0B2984306E4}"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0448733-45D8-47B6-85DB-81E5E1EB44F5}" type="doc">
      <dgm:prSet loTypeId="urn:microsoft.com/office/officeart/2005/8/layout/chevron1" loCatId="process" qsTypeId="urn:microsoft.com/office/officeart/2005/8/quickstyle/simple4" qsCatId="simple" csTypeId="urn:microsoft.com/office/officeart/2005/8/colors/accent4_3" csCatId="accent4" phldr="1"/>
      <dgm:spPr/>
    </dgm:pt>
    <dgm:pt modelId="{F8DDBA8A-1506-4230-BF7A-E5B4D8810547}" type="pres">
      <dgm:prSet presAssocID="{30448733-45D8-47B6-85DB-81E5E1EB44F5}" presName="Name0" presStyleCnt="0">
        <dgm:presLayoutVars>
          <dgm:dir/>
          <dgm:animLvl val="lvl"/>
          <dgm:resizeHandles val="exact"/>
        </dgm:presLayoutVars>
      </dgm:prSet>
      <dgm:spPr/>
    </dgm:pt>
  </dgm:ptLst>
  <dgm:cxnLst>
    <dgm:cxn modelId="{929E31E9-E791-6A4E-B5F7-4F3A6296E4D0}" type="presOf" srcId="{30448733-45D8-47B6-85DB-81E5E1EB44F5}" destId="{F8DDBA8A-1506-4230-BF7A-E5B4D8810547}" srcOrd="0" destOrd="0" presId="urn:microsoft.com/office/officeart/2005/8/layout/chevron1"/>
  </dgm:cxnLst>
  <dgm:bg>
    <a:blipFill dpi="0" rotWithShape="1">
      <a:blip xmlns:r="http://schemas.openxmlformats.org/officeDocument/2006/relationships" r:embed="rId1"/>
      <a:srcRect/>
      <a:stretch>
        <a:fillRect/>
      </a:stretch>
    </a:blipFill>
  </dgm:bg>
  <dgm:whole>
    <a:ln>
      <a:noFill/>
    </a:ln>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073392-AF9F-A740-BE2B-E1AAF104AC7F}" type="datetimeFigureOut">
              <a:rPr lang="en-US" smtClean="0"/>
              <a:pPr/>
              <a:t>5/26/15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3A4101-B23D-4643-97AC-D394395499D2}" type="slidenum">
              <a:rPr lang="en-US" smtClean="0"/>
              <a:pPr/>
              <a:t>‹#›</a:t>
            </a:fld>
            <a:endParaRPr lang="en-US"/>
          </a:p>
        </p:txBody>
      </p:sp>
    </p:spTree>
    <p:extLst>
      <p:ext uri="{BB962C8B-B14F-4D97-AF65-F5344CB8AC3E}">
        <p14:creationId xmlns:p14="http://schemas.microsoft.com/office/powerpoint/2010/main" val="32732812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BF62E1-F9AD-495C-BF06-76E1F5E8F9F5}" type="datetimeFigureOut">
              <a:rPr lang="en-US" smtClean="0"/>
              <a:pPr/>
              <a:t>5/26/15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ECDA4E-CF9D-414E-8EE5-7B82BD64F7B6}" type="slidenum">
              <a:rPr lang="en-US" smtClean="0"/>
              <a:pPr/>
              <a:t>‹#›</a:t>
            </a:fld>
            <a:endParaRPr lang="en-US"/>
          </a:p>
        </p:txBody>
      </p:sp>
    </p:spTree>
    <p:extLst>
      <p:ext uri="{BB962C8B-B14F-4D97-AF65-F5344CB8AC3E}">
        <p14:creationId xmlns:p14="http://schemas.microsoft.com/office/powerpoint/2010/main" val="125151384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a:p>
            <a:r>
              <a:rPr lang="en-US"/>
              <a:t>----- Meeting Notes (4/2/14 15:00) -----</a:t>
            </a:r>
          </a:p>
          <a:p>
            <a:r>
              <a:rPr lang="en-US"/>
              <a:t>Talk about Yahoo</a:t>
            </a:r>
          </a:p>
          <a:p>
            <a:r>
              <a:rPr lang="en-US"/>
              <a:t>----- Meeting Notes (4/2/14 23:08) -----</a:t>
            </a:r>
          </a:p>
          <a:p>
            <a:r>
              <a:rPr lang="en-US"/>
              <a:t>Good afternoon everyone! We're here to talk about MySQL Performance Monitoring and Tuning at Yahoo. Without further adieu, lets proceed</a:t>
            </a:r>
          </a:p>
        </p:txBody>
      </p:sp>
      <p:sp>
        <p:nvSpPr>
          <p:cNvPr id="4" name="Slide Number Placeholder 3"/>
          <p:cNvSpPr>
            <a:spLocks noGrp="1"/>
          </p:cNvSpPr>
          <p:nvPr>
            <p:ph type="sldNum" sz="quarter" idx="10"/>
          </p:nvPr>
        </p:nvSpPr>
        <p:spPr/>
        <p:txBody>
          <a:bodyPr/>
          <a:lstStyle/>
          <a:p>
            <a:pPr>
              <a:defRPr/>
            </a:pPr>
            <a:fld id="{57062A85-621A-4417-B439-46E727A4ACED}"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We've a Realtime tab, under which there are a host of options to choose from. Show process list is usually the first thing we run on our systems on a command line. Here we look at the db state and we can limit it to just show the active processes as well.</a:t>
            </a:r>
          </a:p>
          <a:p>
            <a:r>
              <a:rPr lang="en-US"/>
              <a:t>----- Meeting Notes (4/3/14 11:46) -----</a:t>
            </a:r>
          </a:p>
          <a:p>
            <a:r>
              <a:rPr lang="en-US"/>
              <a:t>There's context help available to run explain on the statement, export the data into csv format as well.</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10</a:t>
            </a:fld>
            <a:endParaRPr lang="en-US"/>
          </a:p>
        </p:txBody>
      </p:sp>
    </p:spTree>
    <p:extLst>
      <p:ext uri="{BB962C8B-B14F-4D97-AF65-F5344CB8AC3E}">
        <p14:creationId xmlns:p14="http://schemas.microsoft.com/office/powerpoint/2010/main" val="1620417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11:46) -----</a:t>
            </a:r>
          </a:p>
          <a:p>
            <a:r>
              <a:rPr lang="en-US"/>
              <a:t>Easy to read</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11</a:t>
            </a:fld>
            <a:endParaRPr lang="en-US"/>
          </a:p>
        </p:txBody>
      </p:sp>
    </p:spTree>
    <p:extLst>
      <p:ext uri="{BB962C8B-B14F-4D97-AF65-F5344CB8AC3E}">
        <p14:creationId xmlns:p14="http://schemas.microsoft.com/office/powerpoint/2010/main" val="3649003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beauty of this is that, we can refresh the page automatically every 5 secs or manually and look at the values of the variables that are changing continuously to help troubleshoot issues. The restart tab can be used to exit the comparison phase and go back to the initial view.</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12</a:t>
            </a:fld>
            <a:endParaRPr lang="en-US"/>
          </a:p>
        </p:txBody>
      </p:sp>
    </p:spTree>
    <p:extLst>
      <p:ext uri="{BB962C8B-B14F-4D97-AF65-F5344CB8AC3E}">
        <p14:creationId xmlns:p14="http://schemas.microsoft.com/office/powerpoint/2010/main" val="3755170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Under InnoDB statistics, we can look at 'Transactions' , 'Mutexes', 'Locks' and 'Buffer Pool Statistics'. We pull this info from</a:t>
            </a:r>
          </a:p>
          <a:p>
            <a:r>
              <a:rPr lang="en-US"/>
              <a:t>----- Meeting Notes (4/3/14 11:46) -----</a:t>
            </a:r>
          </a:p>
          <a:p>
            <a:r>
              <a:rPr lang="en-US"/>
              <a:t>several innodb_trx, innodb_locks, innodb_ tables. Contentions could be around table and index contentions</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14</a:t>
            </a:fld>
            <a:endParaRPr lang="en-US"/>
          </a:p>
        </p:txBody>
      </p:sp>
    </p:spTree>
    <p:extLst>
      <p:ext uri="{BB962C8B-B14F-4D97-AF65-F5344CB8AC3E}">
        <p14:creationId xmlns:p14="http://schemas.microsoft.com/office/powerpoint/2010/main" val="336629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User statistics has to be enabled on the server.  We pull this data and show it in the tool to look at user statistics, client statistics, table and index statistics to identify hot objects or rarely used indexes and connection statistics. This is upto MySQL 5.5 and for Percona/MariaDB. 5.6 onwards we can use performance schema.</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15</a:t>
            </a:fld>
            <a:endParaRPr lang="en-US"/>
          </a:p>
        </p:txBody>
      </p:sp>
    </p:spTree>
    <p:extLst>
      <p:ext uri="{BB962C8B-B14F-4D97-AF65-F5344CB8AC3E}">
        <p14:creationId xmlns:p14="http://schemas.microsoft.com/office/powerpoint/2010/main" val="3971545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During the process to gather metrics, this tool also checks if any abnormalities based on predefined threshold. Once any abnornality is detected, this tool will dump processlist, innodb engine status and locks, with some aggregations and analysis.  </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16</a:t>
            </a:fld>
            <a:endParaRPr lang="en-US"/>
          </a:p>
        </p:txBody>
      </p:sp>
    </p:spTree>
    <p:extLst>
      <p:ext uri="{BB962C8B-B14F-4D97-AF65-F5344CB8AC3E}">
        <p14:creationId xmlns:p14="http://schemas.microsoft.com/office/powerpoint/2010/main" val="3363045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We pull slow queries, threads, connections, temp tables, buffer disk reads, buffer flushes, innodb r/w, app data, log, selects, innodb rows read, FTS, Joins and sorts</a:t>
            </a:r>
          </a:p>
          <a:p>
            <a:r>
              <a:rPr lang="en-US"/>
              <a:t>----- Meeting Notes (4/3/14 11:46) -----</a:t>
            </a:r>
          </a:p>
          <a:p>
            <a:r>
              <a:rPr lang="en-US"/>
              <a:t>It gives a visual overview of what is happening on the system.</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17</a:t>
            </a:fld>
            <a:endParaRPr lang="en-US"/>
          </a:p>
        </p:txBody>
      </p:sp>
    </p:spTree>
    <p:extLst>
      <p:ext uri="{BB962C8B-B14F-4D97-AF65-F5344CB8AC3E}">
        <p14:creationId xmlns:p14="http://schemas.microsoft.com/office/powerpoint/2010/main" val="2623601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User CPU, Sys CPU, Load Avg, IO Wait, Disk Reads, Disk writes, IOPS and memory usage.</a:t>
            </a:r>
          </a:p>
          <a:p>
            <a:r>
              <a:rPr lang="en-US"/>
              <a:t>We can choose a timeline to trend the data and analyze any anomalies during a particular period. We can also revisit this to perform RCAs for any db incidents that we've resolved in the past.</a:t>
            </a:r>
          </a:p>
        </p:txBody>
      </p:sp>
      <p:sp>
        <p:nvSpPr>
          <p:cNvPr id="4" name="Slide Number Placeholder 3"/>
          <p:cNvSpPr>
            <a:spLocks noGrp="1"/>
          </p:cNvSpPr>
          <p:nvPr>
            <p:ph type="sldNum" sz="quarter" idx="10"/>
          </p:nvPr>
        </p:nvSpPr>
        <p:spPr/>
        <p:txBody>
          <a:bodyPr/>
          <a:lstStyle/>
          <a:p>
            <a:fld id="{3BECDA4E-CF9D-414E-8EE5-7B82BD64F7B6}" type="slidenum">
              <a:rPr lang="en-US" smtClean="0"/>
              <a:pPr/>
              <a:t>18</a:t>
            </a:fld>
            <a:endParaRPr lang="en-US"/>
          </a:p>
        </p:txBody>
      </p:sp>
    </p:spTree>
    <p:extLst>
      <p:ext uri="{BB962C8B-B14F-4D97-AF65-F5344CB8AC3E}">
        <p14:creationId xmlns:p14="http://schemas.microsoft.com/office/powerpoint/2010/main" val="1940923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11:46) -----</a:t>
            </a:r>
          </a:p>
          <a:p>
            <a:r>
              <a:rPr lang="en-US"/>
              <a:t>Metrics comparison is used to identify the coorelation between metrics we gather.</a:t>
            </a:r>
          </a:p>
          <a:p>
            <a:r>
              <a:rPr lang="en-US"/>
              <a:t>For example, we can start from one metric like slow query count, or CPU usage, or thread_running which shows some performance  issue, then compare others metrics one by one, to visually check if any similar patterns.</a:t>
            </a:r>
          </a:p>
          <a:p>
            <a:endParaRPr lang="en-US"/>
          </a:p>
        </p:txBody>
      </p:sp>
      <p:sp>
        <p:nvSpPr>
          <p:cNvPr id="4" name="Slide Number Placeholder 3"/>
          <p:cNvSpPr>
            <a:spLocks noGrp="1"/>
          </p:cNvSpPr>
          <p:nvPr>
            <p:ph type="sldNum" sz="quarter" idx="10"/>
          </p:nvPr>
        </p:nvSpPr>
        <p:spPr/>
        <p:txBody>
          <a:bodyPr/>
          <a:lstStyle/>
          <a:p>
            <a:fld id="{3BECDA4E-CF9D-414E-8EE5-7B82BD64F7B6}" type="slidenum">
              <a:rPr lang="en-US" smtClean="0"/>
              <a:pPr/>
              <a:t>19</a:t>
            </a:fld>
            <a:endParaRPr lang="en-US"/>
          </a:p>
        </p:txBody>
      </p:sp>
    </p:spTree>
    <p:extLst>
      <p:ext uri="{BB962C8B-B14F-4D97-AF65-F5344CB8AC3E}">
        <p14:creationId xmlns:p14="http://schemas.microsoft.com/office/powerpoint/2010/main" val="624938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Since the buffer pool is only partially warmed up and we turned on the traffic which is pretty heavy, we saw high accumulation of queries with slower response times. What we learned from this case is to ensure that the buffer pool is fully warmed up before turn on live traffic.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20</a:t>
            </a:fld>
            <a:endParaRPr lang="en-US"/>
          </a:p>
        </p:txBody>
      </p:sp>
    </p:spTree>
    <p:extLst>
      <p:ext uri="{BB962C8B-B14F-4D97-AF65-F5344CB8AC3E}">
        <p14:creationId xmlns:p14="http://schemas.microsoft.com/office/powerpoint/2010/main" val="2908748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11:46) -----</a:t>
            </a:r>
          </a:p>
          <a:p>
            <a:r>
              <a:rPr lang="en-US"/>
              <a:t>Spring MVC + YUI + D3.js library</a:t>
            </a:r>
          </a:p>
          <a:p>
            <a:r>
              <a:rPr lang="en-US"/>
              <a:t>We chose SPA because we don't want to jump to different pages. We can open it in a different tab or a browser window but context help will not be available.</a:t>
            </a:r>
          </a:p>
          <a:p>
            <a:r>
              <a:rPr lang="en-US"/>
              <a:t>Setup: We just create a user with process and replication client privilege.</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a:t>
            </a:fld>
            <a:endParaRPr lang="en-US"/>
          </a:p>
        </p:txBody>
      </p:sp>
    </p:spTree>
    <p:extLst>
      <p:ext uri="{BB962C8B-B14F-4D97-AF65-F5344CB8AC3E}">
        <p14:creationId xmlns:p14="http://schemas.microsoft.com/office/powerpoint/2010/main" val="598377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Since the buffer pool is only partially warmed up and we turned on the traffic which is pretty heavy, we saw high accumulation of queries with slower response times. What we learned from this case is to ensure that the buffer pool is fully warmed up before turn on live traffic.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21</a:t>
            </a:fld>
            <a:endParaRPr lang="en-US"/>
          </a:p>
        </p:txBody>
      </p:sp>
    </p:spTree>
    <p:extLst>
      <p:ext uri="{BB962C8B-B14F-4D97-AF65-F5344CB8AC3E}">
        <p14:creationId xmlns:p14="http://schemas.microsoft.com/office/powerpoint/2010/main" val="2908748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During the process to gather metrics, this tool also checks if any abnormalities based on predefined threshold. Once any abnornality is detected, this tool will dump processlist, innodb engine status and locks, with some aggregations and analysis.  </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22</a:t>
            </a:fld>
            <a:endParaRPr lang="en-US"/>
          </a:p>
        </p:txBody>
      </p:sp>
    </p:spTree>
    <p:extLst>
      <p:ext uri="{BB962C8B-B14F-4D97-AF65-F5344CB8AC3E}">
        <p14:creationId xmlns:p14="http://schemas.microsoft.com/office/powerpoint/2010/main" val="33630459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Since the buffer pool is only partially warmed up and we turned on the traffic which is pretty heavy, we saw high accumulation of queries with slower response times. What we learned from this case is to ensure that the buffer pool is fully warmed up before turn on live traffic.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23</a:t>
            </a:fld>
            <a:endParaRPr lang="en-US"/>
          </a:p>
        </p:txBody>
      </p:sp>
    </p:spTree>
    <p:extLst>
      <p:ext uri="{BB962C8B-B14F-4D97-AF65-F5344CB8AC3E}">
        <p14:creationId xmlns:p14="http://schemas.microsoft.com/office/powerpoint/2010/main" val="290874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Since the buffer pool is only partially warmed up and we turned on the traffic which is pretty heavy, we saw high accumulation of queries with slower response times. What we learned from this case is to ensure that the buffer pool is fully warmed up before turn on live traffic.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24</a:t>
            </a:fld>
            <a:endParaRPr lang="en-US"/>
          </a:p>
        </p:txBody>
      </p:sp>
    </p:spTree>
    <p:extLst>
      <p:ext uri="{BB962C8B-B14F-4D97-AF65-F5344CB8AC3E}">
        <p14:creationId xmlns:p14="http://schemas.microsoft.com/office/powerpoint/2010/main" val="29087486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Since the buffer pool is only partially warmed up and we turned on the traffic which is pretty heavy, we saw high accumulation of queries with slower response times. What we learned from this case is to ensure that the buffer pool is fully warmed up before turn on live traffic.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25</a:t>
            </a:fld>
            <a:endParaRPr lang="en-US"/>
          </a:p>
        </p:txBody>
      </p:sp>
    </p:spTree>
    <p:extLst>
      <p:ext uri="{BB962C8B-B14F-4D97-AF65-F5344CB8AC3E}">
        <p14:creationId xmlns:p14="http://schemas.microsoft.com/office/powerpoint/2010/main" val="29087486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Since the buffer pool is only partially warmed up and we turned on the traffic which is pretty heavy, we saw high accumulation of queries with slower response times. What we learned from this case is to ensure that the buffer pool is fully warmed up before turn on live traffic.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26</a:t>
            </a:fld>
            <a:endParaRPr lang="en-US"/>
          </a:p>
        </p:txBody>
      </p:sp>
    </p:spTree>
    <p:extLst>
      <p:ext uri="{BB962C8B-B14F-4D97-AF65-F5344CB8AC3E}">
        <p14:creationId xmlns:p14="http://schemas.microsoft.com/office/powerpoint/2010/main" val="2908748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12:08) -----</a:t>
            </a:r>
          </a:p>
          <a:p>
            <a:r>
              <a:rPr lang="en-US"/>
              <a:t>Since the buffer pool is only partially warmed up and we turned on the traffic which is pretty heavy, we saw high accumulation of queries with slower response times. What we learned from this case is to ensure that the buffer pool is fully warmed up before turn on live traffic.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27</a:t>
            </a:fld>
            <a:endParaRPr lang="en-US"/>
          </a:p>
        </p:txBody>
      </p:sp>
    </p:spTree>
    <p:extLst>
      <p:ext uri="{BB962C8B-B14F-4D97-AF65-F5344CB8AC3E}">
        <p14:creationId xmlns:p14="http://schemas.microsoft.com/office/powerpoint/2010/main" val="2908748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metrics include current system as well as db state like CPU, OS waits, slow query logs, replication lag, load avg, free memory, threads and connections/sec</a:t>
            </a:r>
          </a:p>
          <a:p>
            <a:r>
              <a:rPr lang="en-US"/>
              <a:t>----- Meeting Notes (4/3/14 11:46) -----</a:t>
            </a:r>
          </a:p>
          <a:p>
            <a:r>
              <a:rPr lang="en-US"/>
              <a:t>Number of slow queries per minute. Last alert column lets us know the last alert and what was it related to - could be CPU, memory, repl lag etc.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3</a:t>
            </a:fld>
            <a:endParaRPr lang="en-US"/>
          </a:p>
        </p:txBody>
      </p:sp>
    </p:spTree>
    <p:extLst>
      <p:ext uri="{BB962C8B-B14F-4D97-AF65-F5344CB8AC3E}">
        <p14:creationId xmlns:p14="http://schemas.microsoft.com/office/powerpoint/2010/main" val="2167504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metrics include current system as well as db state like CPU, OS waits, slow query logs, replication lag, load avg, free memory, threads and connections/sec</a:t>
            </a:r>
          </a:p>
          <a:p>
            <a:r>
              <a:rPr lang="en-US"/>
              <a:t>----- Meeting Notes (4/3/14 11:46) -----</a:t>
            </a:r>
          </a:p>
          <a:p>
            <a:r>
              <a:rPr lang="en-US"/>
              <a:t>Number of slow queries per minute. Last alert column lets us know the last alert and what was it related to - could be CPU, memory, repl lag etc.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4</a:t>
            </a:fld>
            <a:endParaRPr lang="en-US"/>
          </a:p>
        </p:txBody>
      </p:sp>
    </p:spTree>
    <p:extLst>
      <p:ext uri="{BB962C8B-B14F-4D97-AF65-F5344CB8AC3E}">
        <p14:creationId xmlns:p14="http://schemas.microsoft.com/office/powerpoint/2010/main" val="2167504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metrics include current system as well as db state like CPU, OS waits, slow query logs, replication lag, load avg, free memory, threads and connections/sec</a:t>
            </a:r>
          </a:p>
          <a:p>
            <a:r>
              <a:rPr lang="en-US"/>
              <a:t>----- Meeting Notes (4/3/14 11:46) -----</a:t>
            </a:r>
          </a:p>
          <a:p>
            <a:r>
              <a:rPr lang="en-US"/>
              <a:t>Number of slow queries per minute. Last alert column lets us know the last alert and what was it related to - could be CPU, memory, repl lag etc.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5</a:t>
            </a:fld>
            <a:endParaRPr lang="en-US"/>
          </a:p>
        </p:txBody>
      </p:sp>
    </p:spTree>
    <p:extLst>
      <p:ext uri="{BB962C8B-B14F-4D97-AF65-F5344CB8AC3E}">
        <p14:creationId xmlns:p14="http://schemas.microsoft.com/office/powerpoint/2010/main" val="2167504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metrics include current system as well as db state like CPU, OS waits, slow query logs, replication lag, load avg, free memory, threads and connections/sec</a:t>
            </a:r>
          </a:p>
          <a:p>
            <a:r>
              <a:rPr lang="en-US"/>
              <a:t>----- Meeting Notes (4/3/14 11:46) -----</a:t>
            </a:r>
          </a:p>
          <a:p>
            <a:r>
              <a:rPr lang="en-US"/>
              <a:t>Number of slow queries per minute. Last alert column lets us know the last alert and what was it related to - could be CPU, memory, repl lag etc.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6</a:t>
            </a:fld>
            <a:endParaRPr lang="en-US"/>
          </a:p>
        </p:txBody>
      </p:sp>
    </p:spTree>
    <p:extLst>
      <p:ext uri="{BB962C8B-B14F-4D97-AF65-F5344CB8AC3E}">
        <p14:creationId xmlns:p14="http://schemas.microsoft.com/office/powerpoint/2010/main" val="2167504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metrics include current system as well as db state like CPU, OS waits, slow query logs, replication lag, load avg, free memory, threads and connections/sec</a:t>
            </a:r>
          </a:p>
          <a:p>
            <a:r>
              <a:rPr lang="en-US"/>
              <a:t>----- Meeting Notes (4/3/14 11:46) -----</a:t>
            </a:r>
          </a:p>
          <a:p>
            <a:r>
              <a:rPr lang="en-US"/>
              <a:t>Number of slow queries per minute. Last alert column lets us know the last alert and what was it related to - could be CPU, memory, repl lag etc.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7</a:t>
            </a:fld>
            <a:endParaRPr lang="en-US"/>
          </a:p>
        </p:txBody>
      </p:sp>
    </p:spTree>
    <p:extLst>
      <p:ext uri="{BB962C8B-B14F-4D97-AF65-F5344CB8AC3E}">
        <p14:creationId xmlns:p14="http://schemas.microsoft.com/office/powerpoint/2010/main" val="2167504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metrics include current system as well as db state like CPU, OS waits, slow query logs, replication lag, load avg, free memory, threads and connections/sec</a:t>
            </a:r>
          </a:p>
          <a:p>
            <a:r>
              <a:rPr lang="en-US"/>
              <a:t>----- Meeting Notes (4/3/14 11:46) -----</a:t>
            </a:r>
          </a:p>
          <a:p>
            <a:r>
              <a:rPr lang="en-US"/>
              <a:t>Number of slow queries per minute. Last alert column lets us know the last alert and what was it related to - could be CPU, memory, repl lag etc.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8</a:t>
            </a:fld>
            <a:endParaRPr lang="en-US"/>
          </a:p>
        </p:txBody>
      </p:sp>
    </p:spTree>
    <p:extLst>
      <p:ext uri="{BB962C8B-B14F-4D97-AF65-F5344CB8AC3E}">
        <p14:creationId xmlns:p14="http://schemas.microsoft.com/office/powerpoint/2010/main" val="2167504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(4/3/14 10:03) -----</a:t>
            </a:r>
          </a:p>
          <a:p>
            <a:r>
              <a:rPr lang="en-US"/>
              <a:t>The metrics include current system as well as db state like CPU, OS waits, slow query logs, replication lag, load avg, free memory, threads and connections/sec</a:t>
            </a:r>
          </a:p>
          <a:p>
            <a:r>
              <a:rPr lang="en-US"/>
              <a:t>----- Meeting Notes (4/3/14 11:46) -----</a:t>
            </a:r>
          </a:p>
          <a:p>
            <a:r>
              <a:rPr lang="en-US"/>
              <a:t>Number of slow queries per minute. Last alert column lets us know the last alert and what was it related to - could be CPU, memory, repl lag etc.</a:t>
            </a:r>
          </a:p>
        </p:txBody>
      </p:sp>
      <p:sp>
        <p:nvSpPr>
          <p:cNvPr id="4" name="Slide Number Placeholder 3"/>
          <p:cNvSpPr>
            <a:spLocks noGrp="1"/>
          </p:cNvSpPr>
          <p:nvPr>
            <p:ph type="sldNum" sz="quarter" idx="10"/>
          </p:nvPr>
        </p:nvSpPr>
        <p:spPr/>
        <p:txBody>
          <a:bodyPr/>
          <a:lstStyle/>
          <a:p>
            <a:fld id="{3BECDA4E-CF9D-414E-8EE5-7B82BD64F7B6}" type="slidenum">
              <a:rPr lang="en-US" smtClean="0"/>
              <a:pPr/>
              <a:t>9</a:t>
            </a:fld>
            <a:endParaRPr lang="en-US"/>
          </a:p>
        </p:txBody>
      </p:sp>
    </p:spTree>
    <p:extLst>
      <p:ext uri="{BB962C8B-B14F-4D97-AF65-F5344CB8AC3E}">
        <p14:creationId xmlns:p14="http://schemas.microsoft.com/office/powerpoint/2010/main" val="2167504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6883855"/>
          </a:xfrm>
          <a:prstGeom prst="rect">
            <a:avLst/>
          </a:prstGeom>
        </p:spPr>
      </p:pic>
      <p:sp>
        <p:nvSpPr>
          <p:cNvPr id="9" name="Title 1"/>
          <p:cNvSpPr>
            <a:spLocks noGrp="1"/>
          </p:cNvSpPr>
          <p:nvPr>
            <p:ph type="ctrTitle"/>
          </p:nvPr>
        </p:nvSpPr>
        <p:spPr>
          <a:xfrm>
            <a:off x="506414" y="3942865"/>
            <a:ext cx="8274321" cy="825003"/>
          </a:xfrm>
          <a:prstGeom prst="rect">
            <a:avLst/>
          </a:prstGeom>
        </p:spPr>
        <p:txBody>
          <a:bodyPr wrap="square" lIns="0" tIns="45720" rIns="0" bIns="45720" anchor="ctr">
            <a:noAutofit/>
          </a:bodyPr>
          <a:lstStyle>
            <a:lvl1pPr algn="l">
              <a:defRPr sz="2800" b="0" spc="300">
                <a:solidFill>
                  <a:schemeClr val="accent1"/>
                </a:solidFill>
                <a:latin typeface="+mj-lt"/>
                <a:ea typeface="Verdana" pitchFamily="34" charset="0"/>
                <a:cs typeface="Arial" pitchFamily="34" charset="0"/>
              </a:defRPr>
            </a:lvl1pPr>
          </a:lstStyle>
          <a:p>
            <a:r>
              <a:rPr lang="en-US" smtClean="0"/>
              <a:t>Click to edit Master title style</a:t>
            </a:r>
            <a:endParaRPr lang="en-US" dirty="0"/>
          </a:p>
        </p:txBody>
      </p:sp>
      <p:sp>
        <p:nvSpPr>
          <p:cNvPr id="13" name="Text Placeholder 12"/>
          <p:cNvSpPr>
            <a:spLocks noGrp="1"/>
          </p:cNvSpPr>
          <p:nvPr>
            <p:ph type="body" sz="quarter" idx="10" hasCustomPrompt="1"/>
          </p:nvPr>
        </p:nvSpPr>
        <p:spPr>
          <a:xfrm>
            <a:off x="521933" y="5067693"/>
            <a:ext cx="8258530" cy="452967"/>
          </a:xfrm>
          <a:noFill/>
          <a:ln w="9525">
            <a:noFill/>
            <a:miter lim="800000"/>
            <a:headEnd/>
            <a:tailEnd/>
          </a:ln>
        </p:spPr>
        <p:txBody>
          <a:bodyPr vert="horz" wrap="square" lIns="0" tIns="45720" rIns="0" bIns="45720" numCol="1" anchor="ctr" anchorCtr="0" compatLnSpc="1">
            <a:prstTxWarp prst="textNoShape">
              <a:avLst/>
            </a:prstTxWarp>
            <a:noAutofit/>
          </a:bodyPr>
          <a:lstStyle>
            <a:lvl1pPr marL="0" indent="0">
              <a:buNone/>
              <a:defRPr lang="en-US" sz="1100" spc="300" dirty="0">
                <a:solidFill>
                  <a:schemeClr val="accent1"/>
                </a:solidFill>
                <a:latin typeface="+mj-lt"/>
                <a:ea typeface="Verdana" pitchFamily="34" charset="0"/>
                <a:cs typeface="Arial" pitchFamily="34" charset="0"/>
              </a:defRPr>
            </a:lvl1pPr>
          </a:lstStyle>
          <a:p>
            <a:pPr lvl="0">
              <a:spcBef>
                <a:spcPct val="0"/>
              </a:spcBef>
              <a:spcAft>
                <a:spcPct val="0"/>
              </a:spcAft>
            </a:pPr>
            <a:r>
              <a:rPr lang="en-US" dirty="0" smtClean="0"/>
              <a:t>Click to edit Master title style</a:t>
            </a:r>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1933" y="1801813"/>
            <a:ext cx="3328194" cy="771314"/>
          </a:xfrm>
          <a:prstGeom prst="rect">
            <a:avLst/>
          </a:prstGeom>
        </p:spPr>
      </p:pic>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Date Placeholder 7"/>
          <p:cNvSpPr>
            <a:spLocks noGrp="1"/>
          </p:cNvSpPr>
          <p:nvPr>
            <p:ph type="dt" sz="half" idx="14"/>
          </p:nvPr>
        </p:nvSpPr>
        <p:spPr/>
        <p:txBody>
          <a:bodyPr/>
          <a:lstStyle/>
          <a:p>
            <a:fld id="{6406D255-F182-224E-A6F6-CB123EBF76C5}" type="datetime1">
              <a:rPr lang="en-US" smtClean="0"/>
              <a:t>5/26/15</a:t>
            </a:fld>
            <a:endParaRPr lang="en-US"/>
          </a:p>
        </p:txBody>
      </p:sp>
      <p:sp>
        <p:nvSpPr>
          <p:cNvPr id="9" name="Slide Number Placeholder 8"/>
          <p:cNvSpPr>
            <a:spLocks noGrp="1"/>
          </p:cNvSpPr>
          <p:nvPr>
            <p:ph type="sldNum" sz="quarter" idx="15"/>
          </p:nvPr>
        </p:nvSpPr>
        <p:spPr/>
        <p:txBody>
          <a:bodyPr/>
          <a:lstStyle/>
          <a:p>
            <a:fld id="{99921478-9A63-450E-8942-C240FE31B1C1}" type="slidenum">
              <a:rPr lang="en-US" smtClean="0"/>
              <a:pPr/>
              <a:t>‹#›</a:t>
            </a:fld>
            <a:endParaRPr lang="en-US"/>
          </a:p>
        </p:txBody>
      </p:sp>
      <p:sp>
        <p:nvSpPr>
          <p:cNvPr id="10" name="Footer Placeholder 9"/>
          <p:cNvSpPr>
            <a:spLocks noGrp="1"/>
          </p:cNvSpPr>
          <p:nvPr>
            <p:ph type="ftr" sz="quarter" idx="16"/>
          </p:nvPr>
        </p:nvSpPr>
        <p:spPr/>
        <p:txBody>
          <a:bodyPr/>
          <a:lstStyle/>
          <a:p>
            <a:r>
              <a:rPr lang="en-US" smtClean="0"/>
              <a:t>Yahoo Confidential &amp; Proprietary</a:t>
            </a:r>
            <a:endParaRPr lang="en-US" dirty="0"/>
          </a:p>
        </p:txBody>
      </p:sp>
      <p:sp>
        <p:nvSpPr>
          <p:cNvPr id="11" name="Content Placeholder 10"/>
          <p:cNvSpPr>
            <a:spLocks noGrp="1"/>
          </p:cNvSpPr>
          <p:nvPr>
            <p:ph sz="quarter" idx="18"/>
          </p:nvPr>
        </p:nvSpPr>
        <p:spPr>
          <a:xfrm>
            <a:off x="516573" y="1814831"/>
            <a:ext cx="8301990" cy="43230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bg1"/>
        </a:solidFill>
        <a:effectLst/>
      </p:bgPr>
    </p:bg>
    <p:spTree>
      <p:nvGrpSpPr>
        <p:cNvPr id="1" name=""/>
        <p:cNvGrpSpPr/>
        <p:nvPr/>
      </p:nvGrpSpPr>
      <p:grpSpPr>
        <a:xfrm>
          <a:off x="0" y="0"/>
          <a:ext cx="0" cy="0"/>
          <a:chOff x="0" y="0"/>
          <a:chExt cx="0" cy="0"/>
        </a:xfrm>
      </p:grpSpPr>
      <p:pic>
        <p:nvPicPr>
          <p:cNvPr id="6" name="Picture 5" descr="02 text bg.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55000" cy="6858000"/>
          </a:xfrm>
          <a:prstGeom prst="rect">
            <a:avLst/>
          </a:prstGeom>
        </p:spPr>
      </p:pic>
      <p:sp>
        <p:nvSpPr>
          <p:cNvPr id="20" name="Title 1"/>
          <p:cNvSpPr>
            <a:spLocks noGrp="1"/>
          </p:cNvSpPr>
          <p:nvPr>
            <p:ph type="ctrTitle"/>
          </p:nvPr>
        </p:nvSpPr>
        <p:spPr>
          <a:xfrm>
            <a:off x="506413" y="2489326"/>
            <a:ext cx="8301990" cy="1879349"/>
          </a:xfrm>
          <a:prstGeom prst="rect">
            <a:avLst/>
          </a:prstGeom>
        </p:spPr>
        <p:txBody>
          <a:bodyPr lIns="0" tIns="0" rIns="0" bIns="0" anchor="ctr">
            <a:noAutofit/>
          </a:bodyPr>
          <a:lstStyle>
            <a:lvl1pPr algn="l">
              <a:defRPr sz="3000" b="0" spc="300">
                <a:solidFill>
                  <a:schemeClr val="accent1"/>
                </a:solidFill>
                <a:latin typeface="+mj-lt"/>
                <a:ea typeface="Verdana" pitchFamily="34" charset="0"/>
                <a:cs typeface="Arial" pitchFamily="34" charset="0"/>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Area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16573" y="1816946"/>
            <a:ext cx="4055428" cy="4389967"/>
          </a:xfrm>
          <a:prstGeom prst="rect">
            <a:avLst/>
          </a:prstGeom>
        </p:spPr>
        <p:txBody>
          <a:bodyPr lIns="0" tIns="0" rIns="0" bIns="0">
            <a:normAutofit/>
          </a:bodyPr>
          <a:lstStyle>
            <a:lvl1pPr>
              <a:defRPr sz="2000">
                <a:latin typeface="+mn-lt"/>
              </a:defRPr>
            </a:lvl1pPr>
            <a:lvl2pPr>
              <a:defRPr sz="1600">
                <a:latin typeface="+mn-lt"/>
              </a:defRPr>
            </a:lvl2pPr>
            <a:lvl3pPr>
              <a:defRPr sz="1400">
                <a:latin typeface="+mn-lt"/>
              </a:defRPr>
            </a:lvl3pPr>
            <a:lvl4pPr>
              <a:defRPr sz="1200">
                <a:latin typeface="+mn-lt"/>
              </a:defRPr>
            </a:lvl4pPr>
            <a:lvl5pPr>
              <a:defRPr sz="11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58627" y="1816946"/>
            <a:ext cx="4059936" cy="4391236"/>
          </a:xfrm>
          <a:prstGeom prst="rect">
            <a:avLst/>
          </a:prstGeom>
        </p:spPr>
        <p:txBody>
          <a:bodyPr lIns="0" tIns="0" rIns="0" bIns="0">
            <a:normAutofit/>
          </a:bodyPr>
          <a:lstStyle>
            <a:lvl1pPr>
              <a:defRPr sz="2000">
                <a:latin typeface="+mn-lt"/>
              </a:defRPr>
            </a:lvl1pPr>
            <a:lvl2pPr>
              <a:defRPr sz="1600">
                <a:latin typeface="+mn-lt"/>
              </a:defRPr>
            </a:lvl2pPr>
            <a:lvl3pPr>
              <a:defRPr sz="1400">
                <a:latin typeface="+mn-lt"/>
              </a:defRPr>
            </a:lvl3pPr>
            <a:lvl4pPr>
              <a:defRPr sz="1200">
                <a:latin typeface="+mn-lt"/>
              </a:defRPr>
            </a:lvl4pPr>
            <a:lvl5pPr>
              <a:defRPr sz="1100">
                <a:latin typeface="+mn-lt"/>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0"/>
          </p:nvPr>
        </p:nvSpPr>
        <p:spPr/>
        <p:txBody>
          <a:bodyPr/>
          <a:lstStyle>
            <a:lvl1pPr>
              <a:defRPr>
                <a:latin typeface="+mn-lt"/>
              </a:defRPr>
            </a:lvl1pPr>
          </a:lstStyle>
          <a:p>
            <a:fld id="{8947DAA4-6439-CE4B-AB83-5A696B28622C}" type="datetime1">
              <a:rPr lang="en-US" smtClean="0"/>
              <a:t>5/26/15</a:t>
            </a:fld>
            <a:endParaRPr lang="en-US"/>
          </a:p>
        </p:txBody>
      </p:sp>
      <p:sp>
        <p:nvSpPr>
          <p:cNvPr id="12" name="Slide Number Placeholder 11"/>
          <p:cNvSpPr>
            <a:spLocks noGrp="1"/>
          </p:cNvSpPr>
          <p:nvPr>
            <p:ph type="sldNum" sz="quarter" idx="11"/>
          </p:nvPr>
        </p:nvSpPr>
        <p:spPr/>
        <p:txBody>
          <a:bodyPr/>
          <a:lstStyle>
            <a:lvl1pPr>
              <a:defRPr>
                <a:latin typeface="+mn-lt"/>
              </a:defRPr>
            </a:lvl1pPr>
          </a:lstStyle>
          <a:p>
            <a:fld id="{99921478-9A63-450E-8942-C240FE31B1C1}" type="slidenum">
              <a:rPr lang="en-US" smtClean="0"/>
              <a:pPr/>
              <a:t>‹#›</a:t>
            </a:fld>
            <a:endParaRPr lang="en-US"/>
          </a:p>
        </p:txBody>
      </p:sp>
      <p:sp>
        <p:nvSpPr>
          <p:cNvPr id="13" name="Footer Placeholder 12"/>
          <p:cNvSpPr>
            <a:spLocks noGrp="1"/>
          </p:cNvSpPr>
          <p:nvPr>
            <p:ph type="ftr" sz="quarter" idx="12"/>
          </p:nvPr>
        </p:nvSpPr>
        <p:spPr/>
        <p:txBody>
          <a:bodyPr/>
          <a:lstStyle>
            <a:lvl1pPr>
              <a:defRPr>
                <a:latin typeface="+mn-lt"/>
              </a:defRPr>
            </a:lvl1pPr>
          </a:lstStyle>
          <a:p>
            <a:r>
              <a:rPr lang="en-US" smtClean="0"/>
              <a:t>Yahoo Confidential &amp; Proprietary</a:t>
            </a:r>
            <a:endParaRPr lang="en-US" dirty="0"/>
          </a:p>
        </p:txBody>
      </p:sp>
      <p:sp>
        <p:nvSpPr>
          <p:cNvPr id="14" name="Title 13"/>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Click to edit Master title style</a:t>
            </a:r>
            <a:endParaRPr lang="en-US" dirty="0"/>
          </a:p>
        </p:txBody>
      </p:sp>
      <p:sp>
        <p:nvSpPr>
          <p:cNvPr id="10" name="Date Placeholder 9"/>
          <p:cNvSpPr>
            <a:spLocks noGrp="1"/>
          </p:cNvSpPr>
          <p:nvPr>
            <p:ph type="dt" sz="half" idx="10"/>
          </p:nvPr>
        </p:nvSpPr>
        <p:spPr/>
        <p:txBody>
          <a:bodyPr/>
          <a:lstStyle/>
          <a:p>
            <a:fld id="{93DC2D09-D9FA-EC4E-9B9B-23C87652A601}" type="datetime1">
              <a:rPr lang="en-US" smtClean="0"/>
              <a:t>5/26/15</a:t>
            </a:fld>
            <a:endParaRPr lang="en-US"/>
          </a:p>
        </p:txBody>
      </p:sp>
      <p:sp>
        <p:nvSpPr>
          <p:cNvPr id="11" name="Slide Number Placeholder 10"/>
          <p:cNvSpPr>
            <a:spLocks noGrp="1"/>
          </p:cNvSpPr>
          <p:nvPr>
            <p:ph type="sldNum" sz="quarter" idx="11"/>
          </p:nvPr>
        </p:nvSpPr>
        <p:spPr/>
        <p:txBody>
          <a:bodyPr/>
          <a:lstStyle/>
          <a:p>
            <a:fld id="{99921478-9A63-450E-8942-C240FE31B1C1}" type="slidenum">
              <a:rPr lang="en-US" smtClean="0"/>
              <a:pPr/>
              <a:t>‹#›</a:t>
            </a:fld>
            <a:endParaRPr lang="en-US"/>
          </a:p>
        </p:txBody>
      </p:sp>
      <p:sp>
        <p:nvSpPr>
          <p:cNvPr id="12" name="Footer Placeholder 11"/>
          <p:cNvSpPr>
            <a:spLocks noGrp="1"/>
          </p:cNvSpPr>
          <p:nvPr>
            <p:ph type="ftr" sz="quarter" idx="12"/>
          </p:nvPr>
        </p:nvSpPr>
        <p:spPr/>
        <p:txBody>
          <a:bodyPr/>
          <a:lstStyle/>
          <a:p>
            <a:r>
              <a:rPr lang="en-US" smtClean="0"/>
              <a:t>Yahoo Confidential &amp; Proprietary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037CA5F6-288E-3F45-96C4-AF6D46F7BC66}" type="datetime1">
              <a:rPr lang="en-US" smtClean="0"/>
              <a:t>5/26/15</a:t>
            </a:fld>
            <a:endParaRPr lang="en-US"/>
          </a:p>
        </p:txBody>
      </p:sp>
      <p:sp>
        <p:nvSpPr>
          <p:cNvPr id="9" name="Slide Number Placeholder 8"/>
          <p:cNvSpPr>
            <a:spLocks noGrp="1"/>
          </p:cNvSpPr>
          <p:nvPr>
            <p:ph type="sldNum" sz="quarter" idx="11"/>
          </p:nvPr>
        </p:nvSpPr>
        <p:spPr/>
        <p:txBody>
          <a:bodyPr/>
          <a:lstStyle/>
          <a:p>
            <a:fld id="{99921478-9A63-450E-8942-C240FE31B1C1}" type="slidenum">
              <a:rPr lang="en-US" smtClean="0"/>
              <a:pPr/>
              <a:t>‹#›</a:t>
            </a:fld>
            <a:endParaRPr lang="en-US"/>
          </a:p>
        </p:txBody>
      </p:sp>
      <p:sp>
        <p:nvSpPr>
          <p:cNvPr id="10" name="Footer Placeholder 9"/>
          <p:cNvSpPr>
            <a:spLocks noGrp="1"/>
          </p:cNvSpPr>
          <p:nvPr>
            <p:ph type="ftr" sz="quarter" idx="12"/>
          </p:nvPr>
        </p:nvSpPr>
        <p:spPr/>
        <p:txBody>
          <a:bodyPr/>
          <a:lstStyle/>
          <a:p>
            <a:r>
              <a:rPr lang="en-US" smtClean="0"/>
              <a:t>Yahoo Confidential &amp; Proprietary</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9"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26" name="Title Placeholder 1"/>
          <p:cNvSpPr>
            <a:spLocks noGrp="1"/>
          </p:cNvSpPr>
          <p:nvPr>
            <p:ph type="title"/>
          </p:nvPr>
        </p:nvSpPr>
        <p:spPr bwMode="auto">
          <a:xfrm>
            <a:off x="287339" y="582507"/>
            <a:ext cx="8521065" cy="1083309"/>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lvl="0"/>
            <a:r>
              <a:rPr lang="en-US" smtClean="0"/>
              <a:t>Click to edit Master title style</a:t>
            </a:r>
            <a:endParaRPr lang="en-US" dirty="0" smtClean="0"/>
          </a:p>
        </p:txBody>
      </p:sp>
      <p:sp>
        <p:nvSpPr>
          <p:cNvPr id="25" name="Date Placeholder 24"/>
          <p:cNvSpPr>
            <a:spLocks noGrp="1"/>
          </p:cNvSpPr>
          <p:nvPr>
            <p:ph type="dt" sz="half" idx="2"/>
          </p:nvPr>
        </p:nvSpPr>
        <p:spPr>
          <a:xfrm>
            <a:off x="6390640" y="6379419"/>
            <a:ext cx="1229633" cy="365128"/>
          </a:xfrm>
          <a:prstGeom prst="rect">
            <a:avLst/>
          </a:prstGeom>
        </p:spPr>
        <p:txBody>
          <a:bodyPr vert="horz" lIns="91440" tIns="45720" rIns="91440" bIns="45720" rtlCol="0" anchor="ctr"/>
          <a:lstStyle>
            <a:lvl1pPr algn="l">
              <a:defRPr sz="700">
                <a:solidFill>
                  <a:srgbClr val="404040"/>
                </a:solidFill>
                <a:latin typeface="+mn-lt"/>
              </a:defRPr>
            </a:lvl1pPr>
          </a:lstStyle>
          <a:p>
            <a:fld id="{3E6DDD24-D54B-A24B-AB52-0CE6D2863AF0}" type="datetime1">
              <a:rPr lang="en-US" smtClean="0"/>
              <a:t>5/26/15</a:t>
            </a:fld>
            <a:endParaRPr lang="en-US" dirty="0"/>
          </a:p>
        </p:txBody>
      </p:sp>
      <p:sp>
        <p:nvSpPr>
          <p:cNvPr id="26" name="Footer Placeholder 25"/>
          <p:cNvSpPr>
            <a:spLocks noGrp="1"/>
          </p:cNvSpPr>
          <p:nvPr>
            <p:ph type="ftr" sz="quarter" idx="3"/>
          </p:nvPr>
        </p:nvSpPr>
        <p:spPr>
          <a:xfrm>
            <a:off x="431578" y="6379421"/>
            <a:ext cx="5952712" cy="365127"/>
          </a:xfrm>
          <a:prstGeom prst="rect">
            <a:avLst/>
          </a:prstGeom>
        </p:spPr>
        <p:txBody>
          <a:bodyPr vert="horz" lIns="91440" tIns="45720" rIns="91440" bIns="45720" rtlCol="0" anchor="ctr"/>
          <a:lstStyle>
            <a:lvl1pPr algn="l">
              <a:defRPr sz="700" b="0">
                <a:solidFill>
                  <a:schemeClr val="tx1">
                    <a:lumMod val="75000"/>
                    <a:lumOff val="25000"/>
                  </a:schemeClr>
                </a:solidFill>
                <a:latin typeface="+mn-lt"/>
              </a:defRPr>
            </a:lvl1pPr>
          </a:lstStyle>
          <a:p>
            <a:r>
              <a:rPr lang="en-US" smtClean="0"/>
              <a:t>Yahoo Confidential &amp; Proprietary</a:t>
            </a:r>
            <a:endParaRPr lang="en-US" dirty="0"/>
          </a:p>
        </p:txBody>
      </p:sp>
      <p:sp>
        <p:nvSpPr>
          <p:cNvPr id="27" name="Slide Number Placeholder 26"/>
          <p:cNvSpPr>
            <a:spLocks noGrp="1"/>
          </p:cNvSpPr>
          <p:nvPr>
            <p:ph type="sldNum" sz="quarter" idx="4"/>
          </p:nvPr>
        </p:nvSpPr>
        <p:spPr>
          <a:xfrm>
            <a:off x="35560" y="6379419"/>
            <a:ext cx="338868" cy="365125"/>
          </a:xfrm>
          <a:prstGeom prst="rect">
            <a:avLst/>
          </a:prstGeom>
        </p:spPr>
        <p:txBody>
          <a:bodyPr vert="horz" lIns="91440" tIns="45720" rIns="91440" bIns="45720" rtlCol="0" anchor="ctr"/>
          <a:lstStyle>
            <a:lvl1pPr algn="ctr">
              <a:defRPr sz="700">
                <a:solidFill>
                  <a:srgbClr val="400090"/>
                </a:solidFill>
                <a:latin typeface="+mn-lt"/>
              </a:defRPr>
            </a:lvl1pPr>
          </a:lstStyle>
          <a:p>
            <a:fld id="{99921478-9A63-450E-8942-C240FE31B1C1}" type="slidenum">
              <a:rPr lang="en-US" smtClean="0"/>
              <a:pPr/>
              <a:t>‹#›</a:t>
            </a:fld>
            <a:endParaRPr lang="en-US" dirty="0"/>
          </a:p>
        </p:txBody>
      </p:sp>
      <p:sp>
        <p:nvSpPr>
          <p:cNvPr id="28" name="Text Placeholder 27"/>
          <p:cNvSpPr>
            <a:spLocks noGrp="1"/>
          </p:cNvSpPr>
          <p:nvPr>
            <p:ph type="body" idx="1"/>
          </p:nvPr>
        </p:nvSpPr>
        <p:spPr>
          <a:xfrm>
            <a:off x="516574" y="1812935"/>
            <a:ext cx="8301990" cy="4380432"/>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3" name="Picture 2" descr="Yahoo logo purple.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41827" y="6456694"/>
            <a:ext cx="876737" cy="203185"/>
          </a:xfrm>
          <a:prstGeom prst="rect">
            <a:avLst/>
          </a:prstGeom>
        </p:spPr>
      </p:pic>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Lst>
  <p:hf hdr="0" ftr="0" dt="0"/>
  <p:txStyles>
    <p:titleStyle>
      <a:lvl1pPr algn="l" rtl="0" eaLnBrk="1" fontAlgn="base" hangingPunct="1">
        <a:spcBef>
          <a:spcPct val="0"/>
        </a:spcBef>
        <a:spcAft>
          <a:spcPct val="0"/>
        </a:spcAft>
        <a:defRPr sz="2500" b="0" kern="1200">
          <a:solidFill>
            <a:schemeClr val="accent1"/>
          </a:solidFill>
          <a:latin typeface="+mj-lt"/>
          <a:ea typeface="+mj-ea"/>
          <a:cs typeface="+mj-cs"/>
        </a:defRPr>
      </a:lvl1pPr>
      <a:lvl2pPr algn="l" rtl="0" eaLnBrk="1" fontAlgn="base" hangingPunct="1">
        <a:spcBef>
          <a:spcPct val="0"/>
        </a:spcBef>
        <a:spcAft>
          <a:spcPct val="0"/>
        </a:spcAft>
        <a:defRPr sz="3200" b="1">
          <a:solidFill>
            <a:srgbClr val="7B0099"/>
          </a:solidFill>
          <a:latin typeface="Arial" charset="0"/>
        </a:defRPr>
      </a:lvl2pPr>
      <a:lvl3pPr algn="l" rtl="0" eaLnBrk="1" fontAlgn="base" hangingPunct="1">
        <a:spcBef>
          <a:spcPct val="0"/>
        </a:spcBef>
        <a:spcAft>
          <a:spcPct val="0"/>
        </a:spcAft>
        <a:defRPr sz="3200" b="1">
          <a:solidFill>
            <a:srgbClr val="7B0099"/>
          </a:solidFill>
          <a:latin typeface="Arial" charset="0"/>
        </a:defRPr>
      </a:lvl3pPr>
      <a:lvl4pPr algn="l" rtl="0" eaLnBrk="1" fontAlgn="base" hangingPunct="1">
        <a:spcBef>
          <a:spcPct val="0"/>
        </a:spcBef>
        <a:spcAft>
          <a:spcPct val="0"/>
        </a:spcAft>
        <a:defRPr sz="3200" b="1">
          <a:solidFill>
            <a:srgbClr val="7B0099"/>
          </a:solidFill>
          <a:latin typeface="Arial" charset="0"/>
        </a:defRPr>
      </a:lvl4pPr>
      <a:lvl5pPr algn="l" rtl="0" eaLnBrk="1" fontAlgn="base" hangingPunct="1">
        <a:spcBef>
          <a:spcPct val="0"/>
        </a:spcBef>
        <a:spcAft>
          <a:spcPct val="0"/>
        </a:spcAft>
        <a:defRPr sz="3200" b="1">
          <a:solidFill>
            <a:srgbClr val="7B0099"/>
          </a:solidFill>
          <a:latin typeface="Arial" charset="0"/>
        </a:defRPr>
      </a:lvl5pPr>
      <a:lvl6pPr marL="457200" algn="l" rtl="0" eaLnBrk="1" fontAlgn="base" hangingPunct="1">
        <a:spcBef>
          <a:spcPct val="0"/>
        </a:spcBef>
        <a:spcAft>
          <a:spcPct val="0"/>
        </a:spcAft>
        <a:defRPr sz="3600" b="1">
          <a:solidFill>
            <a:srgbClr val="7030A0"/>
          </a:solidFill>
          <a:latin typeface="Calibri" pitchFamily="34" charset="0"/>
        </a:defRPr>
      </a:lvl6pPr>
      <a:lvl7pPr marL="914400" algn="l" rtl="0" eaLnBrk="1" fontAlgn="base" hangingPunct="1">
        <a:spcBef>
          <a:spcPct val="0"/>
        </a:spcBef>
        <a:spcAft>
          <a:spcPct val="0"/>
        </a:spcAft>
        <a:defRPr sz="3600" b="1">
          <a:solidFill>
            <a:srgbClr val="7030A0"/>
          </a:solidFill>
          <a:latin typeface="Calibri" pitchFamily="34" charset="0"/>
        </a:defRPr>
      </a:lvl7pPr>
      <a:lvl8pPr marL="1371600" algn="l" rtl="0" eaLnBrk="1" fontAlgn="base" hangingPunct="1">
        <a:spcBef>
          <a:spcPct val="0"/>
        </a:spcBef>
        <a:spcAft>
          <a:spcPct val="0"/>
        </a:spcAft>
        <a:defRPr sz="3600" b="1">
          <a:solidFill>
            <a:srgbClr val="7030A0"/>
          </a:solidFill>
          <a:latin typeface="Calibri" pitchFamily="34" charset="0"/>
        </a:defRPr>
      </a:lvl8pPr>
      <a:lvl9pPr marL="1828800" algn="l" rtl="0" eaLnBrk="1" fontAlgn="base" hangingPunct="1">
        <a:spcBef>
          <a:spcPct val="0"/>
        </a:spcBef>
        <a:spcAft>
          <a:spcPct val="0"/>
        </a:spcAft>
        <a:defRPr sz="3600" b="1">
          <a:solidFill>
            <a:srgbClr val="7030A0"/>
          </a:solidFill>
          <a:latin typeface="Calibri" pitchFamily="34" charset="0"/>
        </a:defRPr>
      </a:lvl9pPr>
    </p:titleStyle>
    <p:bodyStyle>
      <a:lvl1pPr marL="233363" indent="-233363" algn="l" rtl="0" eaLnBrk="1" fontAlgn="base" hangingPunct="1">
        <a:spcBef>
          <a:spcPts val="0"/>
        </a:spcBef>
        <a:spcAft>
          <a:spcPts val="600"/>
        </a:spcAft>
        <a:buClrTx/>
        <a:buFont typeface="Wingdings" pitchFamily="2" charset="2"/>
        <a:buChar char="§"/>
        <a:defRPr sz="2000" b="0" kern="1200">
          <a:solidFill>
            <a:srgbClr val="333333"/>
          </a:solidFill>
          <a:latin typeface="+mn-lt"/>
          <a:ea typeface="+mn-ea"/>
          <a:cs typeface="+mn-cs"/>
        </a:defRPr>
      </a:lvl1pPr>
      <a:lvl2pPr marL="457200" indent="-223838" algn="l" rtl="0" eaLnBrk="1" fontAlgn="base" hangingPunct="1">
        <a:spcBef>
          <a:spcPts val="0"/>
        </a:spcBef>
        <a:spcAft>
          <a:spcPts val="600"/>
        </a:spcAft>
        <a:buClrTx/>
        <a:buSzPct val="80000"/>
        <a:buFont typeface="Calibri" pitchFamily="34" charset="0"/>
        <a:buChar char="›"/>
        <a:defRPr sz="1600" kern="1200">
          <a:solidFill>
            <a:srgbClr val="333333"/>
          </a:solidFill>
          <a:latin typeface="+mn-lt"/>
          <a:ea typeface="+mn-ea"/>
          <a:cs typeface="+mn-cs"/>
        </a:defRPr>
      </a:lvl2pPr>
      <a:lvl3pPr marL="690563" indent="-233363" algn="l" rtl="0" eaLnBrk="1" fontAlgn="base" hangingPunct="1">
        <a:spcBef>
          <a:spcPts val="0"/>
        </a:spcBef>
        <a:spcAft>
          <a:spcPts val="600"/>
        </a:spcAft>
        <a:buClrTx/>
        <a:buFont typeface="Arial" pitchFamily="34" charset="0"/>
        <a:buChar char="•"/>
        <a:defRPr sz="1400" kern="1200">
          <a:solidFill>
            <a:srgbClr val="333333"/>
          </a:solidFill>
          <a:latin typeface="+mn-lt"/>
          <a:ea typeface="+mn-ea"/>
          <a:cs typeface="+mn-cs"/>
        </a:defRPr>
      </a:lvl3pPr>
      <a:lvl4pPr marL="854075" indent="-163513" algn="l" rtl="0" eaLnBrk="1" fontAlgn="base" hangingPunct="1">
        <a:spcBef>
          <a:spcPts val="0"/>
        </a:spcBef>
        <a:spcAft>
          <a:spcPts val="600"/>
        </a:spcAft>
        <a:buClrTx/>
        <a:buFont typeface="Calibri" pitchFamily="34" charset="0"/>
        <a:buChar char="–"/>
        <a:defRPr sz="1200" kern="1200">
          <a:solidFill>
            <a:srgbClr val="333333"/>
          </a:solidFill>
          <a:latin typeface="+mn-lt"/>
          <a:ea typeface="+mn-ea"/>
          <a:cs typeface="+mn-cs"/>
        </a:defRPr>
      </a:lvl4pPr>
      <a:lvl5pPr marL="1025525" indent="-171450" algn="l" rtl="0" eaLnBrk="1" fontAlgn="base" hangingPunct="1">
        <a:spcBef>
          <a:spcPts val="0"/>
        </a:spcBef>
        <a:spcAft>
          <a:spcPts val="600"/>
        </a:spcAft>
        <a:buClrTx/>
        <a:buFont typeface="Wingdings" pitchFamily="2" charset="2"/>
        <a:buChar char="§"/>
        <a:defRPr sz="1100" kern="1200">
          <a:solidFill>
            <a:srgbClr val="333333"/>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1" Type="http://schemas.openxmlformats.org/officeDocument/2006/relationships/slideLayout" Target="../slideLayouts/slideLayout2.xml"/><Relationship Id="rId2" Type="http://schemas.openxmlformats.org/officeDocument/2006/relationships/diagramData" Target="../diagrams/data7.xml"/></Relationships>
</file>

<file path=ppt/slides/_rels/slide14.xml.rels><?xml version="1.0" encoding="UTF-8" standalone="yes"?>
<Relationships xmlns="http://schemas.openxmlformats.org/package/2006/relationships"><Relationship Id="rId11" Type="http://schemas.openxmlformats.org/officeDocument/2006/relationships/diagramColors" Target="../diagrams/colors9.xml"/><Relationship Id="rId12" Type="http://schemas.microsoft.com/office/2007/relationships/diagramDrawing" Target="../diagrams/drawing9.xml"/><Relationship Id="rId13" Type="http://schemas.openxmlformats.org/officeDocument/2006/relationships/diagramData" Target="../diagrams/data10.xml"/><Relationship Id="rId14" Type="http://schemas.openxmlformats.org/officeDocument/2006/relationships/diagramLayout" Target="../diagrams/layout10.xml"/><Relationship Id="rId15" Type="http://schemas.openxmlformats.org/officeDocument/2006/relationships/diagramQuickStyle" Target="../diagrams/quickStyle10.xml"/><Relationship Id="rId16" Type="http://schemas.openxmlformats.org/officeDocument/2006/relationships/diagramColors" Target="../diagrams/colors10.xml"/><Relationship Id="rId17" Type="http://schemas.microsoft.com/office/2007/relationships/diagramDrawing" Target="../diagrams/drawing10.xml"/><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8" Type="http://schemas.openxmlformats.org/officeDocument/2006/relationships/diagramData" Target="../diagrams/data9.xml"/><Relationship Id="rId9" Type="http://schemas.openxmlformats.org/officeDocument/2006/relationships/diagramLayout" Target="../diagrams/layout9.xml"/><Relationship Id="rId10"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11" Type="http://schemas.openxmlformats.org/officeDocument/2006/relationships/diagramColors" Target="../diagrams/colors12.xml"/><Relationship Id="rId12" Type="http://schemas.microsoft.com/office/2007/relationships/diagramDrawing" Target="../diagrams/drawing12.xm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diagramData" Target="../diagrams/data11.xml"/><Relationship Id="rId4" Type="http://schemas.openxmlformats.org/officeDocument/2006/relationships/diagramLayout" Target="../diagrams/layout11.xml"/><Relationship Id="rId5" Type="http://schemas.openxmlformats.org/officeDocument/2006/relationships/diagramQuickStyle" Target="../diagrams/quickStyle11.xml"/><Relationship Id="rId6" Type="http://schemas.openxmlformats.org/officeDocument/2006/relationships/diagramColors" Target="../diagrams/colors11.xml"/><Relationship Id="rId7" Type="http://schemas.microsoft.com/office/2007/relationships/diagramDrawing" Target="../diagrams/drawing11.xml"/><Relationship Id="rId8" Type="http://schemas.openxmlformats.org/officeDocument/2006/relationships/diagramData" Target="../diagrams/data12.xml"/><Relationship Id="rId9" Type="http://schemas.openxmlformats.org/officeDocument/2006/relationships/diagramLayout" Target="../diagrams/layout12.xml"/><Relationship Id="rId10" Type="http://schemas.openxmlformats.org/officeDocument/2006/relationships/diagramQuickStyle" Target="../diagrams/quickStyl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3.xml"/><Relationship Id="rId4" Type="http://schemas.openxmlformats.org/officeDocument/2006/relationships/diagramLayout" Target="../diagrams/layout13.xml"/><Relationship Id="rId5" Type="http://schemas.openxmlformats.org/officeDocument/2006/relationships/diagramQuickStyle" Target="../diagrams/quickStyle13.xml"/><Relationship Id="rId6" Type="http://schemas.openxmlformats.org/officeDocument/2006/relationships/diagramColors" Target="../diagrams/colors13.xml"/><Relationship Id="rId7" Type="http://schemas.microsoft.com/office/2007/relationships/diagramDrawing" Target="../diagrams/drawing13.xm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4.xml"/><Relationship Id="rId4" Type="http://schemas.openxmlformats.org/officeDocument/2006/relationships/diagramLayout" Target="../diagrams/layout14.xml"/><Relationship Id="rId5" Type="http://schemas.openxmlformats.org/officeDocument/2006/relationships/diagramQuickStyle" Target="../diagrams/quickStyle14.xml"/><Relationship Id="rId6" Type="http://schemas.openxmlformats.org/officeDocument/2006/relationships/diagramColors" Target="../diagrams/colors14.xml"/><Relationship Id="rId7" Type="http://schemas.microsoft.com/office/2007/relationships/diagramDrawing" Target="../diagrams/drawing14.xml"/><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5.xml"/><Relationship Id="rId4" Type="http://schemas.openxmlformats.org/officeDocument/2006/relationships/diagramLayout" Target="../diagrams/layout15.xml"/><Relationship Id="rId5" Type="http://schemas.openxmlformats.org/officeDocument/2006/relationships/diagramQuickStyle" Target="../diagrams/quickStyle15.xml"/><Relationship Id="rId6" Type="http://schemas.openxmlformats.org/officeDocument/2006/relationships/diagramColors" Target="../diagrams/colors15.xml"/><Relationship Id="rId7" Type="http://schemas.microsoft.com/office/2007/relationships/diagramDrawing" Target="../diagrams/drawing15.xm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6.xml"/><Relationship Id="rId4" Type="http://schemas.openxmlformats.org/officeDocument/2006/relationships/diagramLayout" Target="../diagrams/layout16.xml"/><Relationship Id="rId5" Type="http://schemas.openxmlformats.org/officeDocument/2006/relationships/diagramQuickStyle" Target="../diagrams/quickStyle16.xml"/><Relationship Id="rId6" Type="http://schemas.openxmlformats.org/officeDocument/2006/relationships/diagramColors" Target="../diagrams/colors16.xml"/><Relationship Id="rId7" Type="http://schemas.microsoft.com/office/2007/relationships/diagramDrawing" Target="../diagrams/drawing16.xm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7.xml"/><Relationship Id="rId4" Type="http://schemas.openxmlformats.org/officeDocument/2006/relationships/diagramLayout" Target="../diagrams/layout17.xml"/><Relationship Id="rId5" Type="http://schemas.openxmlformats.org/officeDocument/2006/relationships/diagramQuickStyle" Target="../diagrams/quickStyle17.xml"/><Relationship Id="rId6" Type="http://schemas.openxmlformats.org/officeDocument/2006/relationships/diagramColors" Target="../diagrams/colors17.xml"/><Relationship Id="rId7" Type="http://schemas.microsoft.com/office/2007/relationships/diagramDrawing" Target="../diagrams/drawing17.xm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8.xml"/><Relationship Id="rId4" Type="http://schemas.openxmlformats.org/officeDocument/2006/relationships/diagramLayout" Target="../diagrams/layout18.xml"/><Relationship Id="rId5" Type="http://schemas.openxmlformats.org/officeDocument/2006/relationships/diagramQuickStyle" Target="../diagrams/quickStyle18.xml"/><Relationship Id="rId6" Type="http://schemas.openxmlformats.org/officeDocument/2006/relationships/diagramColors" Target="../diagrams/colors18.xml"/><Relationship Id="rId7" Type="http://schemas.microsoft.com/office/2007/relationships/diagramDrawing" Target="../diagrams/drawing18.xml"/><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1" Type="http://schemas.openxmlformats.org/officeDocument/2006/relationships/diagramColors" Target="../diagrams/colors20.xml"/><Relationship Id="rId12" Type="http://schemas.microsoft.com/office/2007/relationships/diagramDrawing" Target="../diagrams/drawing20.xml"/><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diagramData" Target="../diagrams/data19.xml"/><Relationship Id="rId4" Type="http://schemas.openxmlformats.org/officeDocument/2006/relationships/diagramLayout" Target="../diagrams/layout19.xml"/><Relationship Id="rId5" Type="http://schemas.openxmlformats.org/officeDocument/2006/relationships/diagramQuickStyle" Target="../diagrams/quickStyle19.xml"/><Relationship Id="rId6" Type="http://schemas.openxmlformats.org/officeDocument/2006/relationships/diagramColors" Target="../diagrams/colors19.xml"/><Relationship Id="rId7" Type="http://schemas.microsoft.com/office/2007/relationships/diagramDrawing" Target="../diagrams/drawing19.xml"/><Relationship Id="rId8" Type="http://schemas.openxmlformats.org/officeDocument/2006/relationships/diagramData" Target="../diagrams/data20.xml"/><Relationship Id="rId9" Type="http://schemas.openxmlformats.org/officeDocument/2006/relationships/diagramLayout" Target="../diagrams/layout20.xml"/><Relationship Id="rId10" Type="http://schemas.openxmlformats.org/officeDocument/2006/relationships/diagramQuickStyle" Target="../diagrams/quickStyle20.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1.xml"/><Relationship Id="rId4" Type="http://schemas.openxmlformats.org/officeDocument/2006/relationships/diagramLayout" Target="../diagrams/layout21.xml"/><Relationship Id="rId5" Type="http://schemas.openxmlformats.org/officeDocument/2006/relationships/diagramQuickStyle" Target="../diagrams/quickStyle21.xml"/><Relationship Id="rId6" Type="http://schemas.openxmlformats.org/officeDocument/2006/relationships/diagramColors" Target="../diagrams/colors21.xml"/><Relationship Id="rId7" Type="http://schemas.microsoft.com/office/2007/relationships/diagramDrawing" Target="../diagrams/drawing21.xm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2.xml"/><Relationship Id="rId4" Type="http://schemas.openxmlformats.org/officeDocument/2006/relationships/diagramLayout" Target="../diagrams/layout22.xml"/><Relationship Id="rId5" Type="http://schemas.openxmlformats.org/officeDocument/2006/relationships/diagramQuickStyle" Target="../diagrams/quickStyle22.xml"/><Relationship Id="rId6" Type="http://schemas.openxmlformats.org/officeDocument/2006/relationships/diagramColors" Target="../diagrams/colors22.xml"/><Relationship Id="rId7" Type="http://schemas.microsoft.com/office/2007/relationships/diagramDrawing" Target="../diagrams/drawing22.xml"/><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3.xml"/><Relationship Id="rId4" Type="http://schemas.openxmlformats.org/officeDocument/2006/relationships/diagramLayout" Target="../diagrams/layout23.xml"/><Relationship Id="rId5" Type="http://schemas.openxmlformats.org/officeDocument/2006/relationships/diagramQuickStyle" Target="../diagrams/quickStyle23.xml"/><Relationship Id="rId6" Type="http://schemas.openxmlformats.org/officeDocument/2006/relationships/diagramColors" Target="../diagrams/colors23.xml"/><Relationship Id="rId7" Type="http://schemas.microsoft.com/office/2007/relationships/diagramDrawing" Target="../diagrams/drawing23.xml"/><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4.xml"/><Relationship Id="rId4" Type="http://schemas.openxmlformats.org/officeDocument/2006/relationships/diagramQuickStyle" Target="../diagrams/quickStyle24.xml"/><Relationship Id="rId5" Type="http://schemas.openxmlformats.org/officeDocument/2006/relationships/diagramColors" Target="../diagrams/colors24.xml"/><Relationship Id="rId6" Type="http://schemas.microsoft.com/office/2007/relationships/diagramDrawing" Target="../diagrams/drawing24.xml"/><Relationship Id="rId7" Type="http://schemas.openxmlformats.org/officeDocument/2006/relationships/diagramData" Target="../diagrams/data25.xml"/><Relationship Id="rId8" Type="http://schemas.openxmlformats.org/officeDocument/2006/relationships/diagramLayout" Target="../diagrams/layout25.xml"/><Relationship Id="rId9" Type="http://schemas.openxmlformats.org/officeDocument/2006/relationships/diagramQuickStyle" Target="../diagrams/quickStyle25.xml"/><Relationship Id="rId10" Type="http://schemas.openxmlformats.org/officeDocument/2006/relationships/diagramColors" Target="../diagrams/colors25.xml"/><Relationship Id="rId11" Type="http://schemas.microsoft.com/office/2007/relationships/diagramDrawing" Target="../diagrams/drawing25.xml"/><Relationship Id="rId1" Type="http://schemas.openxmlformats.org/officeDocument/2006/relationships/slideLayout" Target="../slideLayouts/slideLayout2.xml"/><Relationship Id="rId2" Type="http://schemas.openxmlformats.org/officeDocument/2006/relationships/diagramData" Target="../diagrams/data2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6.xml"/><Relationship Id="rId4" Type="http://schemas.openxmlformats.org/officeDocument/2006/relationships/diagramQuickStyle" Target="../diagrams/quickStyle26.xml"/><Relationship Id="rId5" Type="http://schemas.openxmlformats.org/officeDocument/2006/relationships/diagramColors" Target="../diagrams/colors26.xml"/><Relationship Id="rId6" Type="http://schemas.microsoft.com/office/2007/relationships/diagramDrawing" Target="../diagrams/drawing26.xml"/><Relationship Id="rId1" Type="http://schemas.openxmlformats.org/officeDocument/2006/relationships/slideLayout" Target="../slideLayouts/slideLayout2.xml"/><Relationship Id="rId2" Type="http://schemas.openxmlformats.org/officeDocument/2006/relationships/diagramData" Target="../diagrams/data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7.xml"/><Relationship Id="rId4" Type="http://schemas.openxmlformats.org/officeDocument/2006/relationships/diagramQuickStyle" Target="../diagrams/quickStyle27.xml"/><Relationship Id="rId5" Type="http://schemas.openxmlformats.org/officeDocument/2006/relationships/diagramColors" Target="../diagrams/colors27.xml"/><Relationship Id="rId6" Type="http://schemas.microsoft.com/office/2007/relationships/diagramDrawing" Target="../diagrams/drawing27.xml"/><Relationship Id="rId1" Type="http://schemas.openxmlformats.org/officeDocument/2006/relationships/slideLayout" Target="../slideLayouts/slideLayout2.xml"/><Relationship Id="rId2" Type="http://schemas.openxmlformats.org/officeDocument/2006/relationships/diagramData" Target="../diagrams/data2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8.xml"/><Relationship Id="rId4" Type="http://schemas.openxmlformats.org/officeDocument/2006/relationships/diagramQuickStyle" Target="../diagrams/quickStyle28.xml"/><Relationship Id="rId5" Type="http://schemas.openxmlformats.org/officeDocument/2006/relationships/diagramColors" Target="../diagrams/colors28.xml"/><Relationship Id="rId6" Type="http://schemas.microsoft.com/office/2007/relationships/diagramDrawing" Target="../diagrams/drawing28.xml"/><Relationship Id="rId7" Type="http://schemas.openxmlformats.org/officeDocument/2006/relationships/diagramData" Target="../diagrams/data29.xml"/><Relationship Id="rId8" Type="http://schemas.openxmlformats.org/officeDocument/2006/relationships/diagramLayout" Target="../diagrams/layout29.xml"/><Relationship Id="rId9" Type="http://schemas.openxmlformats.org/officeDocument/2006/relationships/diagramQuickStyle" Target="../diagrams/quickStyle29.xml"/><Relationship Id="rId10" Type="http://schemas.openxmlformats.org/officeDocument/2006/relationships/diagramColors" Target="../diagrams/colors29.xml"/><Relationship Id="rId11" Type="http://schemas.microsoft.com/office/2007/relationships/diagramDrawing" Target="../diagrams/drawing29.xml"/><Relationship Id="rId1" Type="http://schemas.openxmlformats.org/officeDocument/2006/relationships/slideLayout" Target="../slideLayouts/slideLayout2.xml"/><Relationship Id="rId2" Type="http://schemas.openxmlformats.org/officeDocument/2006/relationships/diagramData" Target="../diagrams/data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6"/>
          <p:cNvSpPr>
            <a:spLocks noGrp="1"/>
          </p:cNvSpPr>
          <p:nvPr>
            <p:ph type="ctrTitle"/>
          </p:nvPr>
        </p:nvSpPr>
        <p:spPr/>
        <p:txBody>
          <a:bodyPr/>
          <a:lstStyle/>
          <a:p>
            <a:r>
              <a:rPr lang="en-US" spc="370" dirty="0" smtClean="0"/>
              <a:t>MySQL Performance Analyzer</a:t>
            </a:r>
          </a:p>
        </p:txBody>
      </p:sp>
      <p:sp>
        <p:nvSpPr>
          <p:cNvPr id="5" name="Text Placeholder 4"/>
          <p:cNvSpPr>
            <a:spLocks noGrp="1"/>
          </p:cNvSpPr>
          <p:nvPr>
            <p:ph type="body" sz="quarter" idx="10"/>
          </p:nvPr>
        </p:nvSpPr>
        <p:spPr/>
        <p:txBody>
          <a:bodyPr/>
          <a:lstStyle/>
          <a:p>
            <a:r>
              <a:rPr lang="en-US" sz="1100" dirty="0" smtClean="0"/>
              <a:t>BY </a:t>
            </a:r>
            <a:r>
              <a:rPr lang="en-US" b="1" dirty="0" smtClean="0"/>
              <a:t>Xiang Rao </a:t>
            </a:r>
            <a:r>
              <a:rPr lang="en-US" dirty="0" smtClean="0"/>
              <a:t>and </a:t>
            </a:r>
            <a:r>
              <a:rPr lang="en-US" b="1" dirty="0" smtClean="0"/>
              <a:t>Ashwin </a:t>
            </a:r>
            <a:r>
              <a:rPr lang="en-US" b="1" dirty="0" smtClean="0"/>
              <a:t>Nellore</a:t>
            </a:r>
            <a:endParaRPr lang="en-US" sz="110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Time Details And Process List</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10</a:t>
            </a:fld>
            <a:endParaRPr lang="en-US"/>
          </a:p>
        </p:txBody>
      </p:sp>
      <p:sp>
        <p:nvSpPr>
          <p:cNvPr id="5" name="Content Placeholder 4"/>
          <p:cNvSpPr>
            <a:spLocks noGrp="1"/>
          </p:cNvSpPr>
          <p:nvPr>
            <p:ph sz="quarter" idx="18"/>
          </p:nvPr>
        </p:nvSpPr>
        <p:spPr>
          <a:xfrm>
            <a:off x="516573" y="4640115"/>
            <a:ext cx="8301990" cy="1573246"/>
          </a:xfrm>
        </p:spPr>
        <p:txBody>
          <a:bodyPr>
            <a:normAutofit/>
          </a:bodyPr>
          <a:lstStyle/>
          <a:p>
            <a:r>
              <a:rPr lang="en-US" dirty="0" smtClean="0"/>
              <a:t>Tabs to access data from  various information schema tables and SHOW commands.</a:t>
            </a:r>
          </a:p>
          <a:p>
            <a:r>
              <a:rPr lang="en-US" dirty="0" smtClean="0"/>
              <a:t>Context Menu to run EXPLAIN on any SELECT query</a:t>
            </a:r>
          </a:p>
          <a:p>
            <a:r>
              <a:rPr lang="en-US" dirty="0" smtClean="0"/>
              <a:t>Thread level detailed info from Performance Schema screen</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74247871"/>
              </p:ext>
            </p:extLst>
          </p:nvPr>
        </p:nvGraphicFramePr>
        <p:xfrm>
          <a:off x="114236" y="1145531"/>
          <a:ext cx="8926033" cy="3142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621927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Explain Plan and JSON Output</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11</a:t>
            </a:fld>
            <a:endParaRPr lang="en-US"/>
          </a:p>
        </p:txBody>
      </p:sp>
      <p:sp>
        <p:nvSpPr>
          <p:cNvPr id="5" name="Content Placeholder 4"/>
          <p:cNvSpPr>
            <a:spLocks noGrp="1"/>
          </p:cNvSpPr>
          <p:nvPr>
            <p:ph sz="quarter" idx="18"/>
          </p:nvPr>
        </p:nvSpPr>
        <p:spPr>
          <a:xfrm>
            <a:off x="516573" y="5092808"/>
            <a:ext cx="8301990" cy="1045102"/>
          </a:xfrm>
        </p:spPr>
        <p:txBody>
          <a:bodyPr>
            <a:normAutofit fontScale="92500" lnSpcReduction="20000"/>
          </a:bodyPr>
          <a:lstStyle/>
          <a:p>
            <a:r>
              <a:rPr lang="en-US" dirty="0" smtClean="0"/>
              <a:t>Parsed and displayed in tree structure for easy understanding the rich information.</a:t>
            </a:r>
          </a:p>
          <a:p>
            <a:r>
              <a:rPr lang="en-US" dirty="0" smtClean="0"/>
              <a:t>Bonus: comparing two plan formats can give us better understanding of the old format.</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2996248392"/>
              </p:ext>
            </p:extLst>
          </p:nvPr>
        </p:nvGraphicFramePr>
        <p:xfrm>
          <a:off x="151955" y="1191173"/>
          <a:ext cx="8900888" cy="3775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111387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Status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12</a:t>
            </a:fld>
            <a:endParaRPr lang="en-US"/>
          </a:p>
        </p:txBody>
      </p:sp>
      <p:sp>
        <p:nvSpPr>
          <p:cNvPr id="5" name="Content Placeholder 4"/>
          <p:cNvSpPr>
            <a:spLocks noGrp="1"/>
          </p:cNvSpPr>
          <p:nvPr>
            <p:ph sz="quarter" idx="18"/>
          </p:nvPr>
        </p:nvSpPr>
        <p:spPr>
          <a:xfrm>
            <a:off x="516573" y="4275443"/>
            <a:ext cx="8301990" cy="1862467"/>
          </a:xfrm>
        </p:spPr>
        <p:txBody>
          <a:bodyPr/>
          <a:lstStyle/>
          <a:p>
            <a:r>
              <a:rPr lang="en-US" dirty="0" smtClean="0"/>
              <a:t>Keyword filtering to view only concerned status variables.</a:t>
            </a:r>
          </a:p>
          <a:p>
            <a:r>
              <a:rPr lang="en-US" dirty="0" smtClean="0"/>
              <a:t>Auto refresh or manual refresh to see changes and change rates.</a:t>
            </a:r>
          </a:p>
          <a:p>
            <a:r>
              <a:rPr lang="en-US" dirty="0" smtClean="0"/>
              <a:t>Context help to assist understanding of the status variables.</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1809605665"/>
              </p:ext>
            </p:extLst>
          </p:nvPr>
        </p:nvGraphicFramePr>
        <p:xfrm>
          <a:off x="516573" y="1316924"/>
          <a:ext cx="8291831" cy="242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161493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Management</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13</a:t>
            </a:fld>
            <a:endParaRPr lang="en-US"/>
          </a:p>
        </p:txBody>
      </p:sp>
      <p:sp>
        <p:nvSpPr>
          <p:cNvPr id="5" name="Content Placeholder 4"/>
          <p:cNvSpPr>
            <a:spLocks noGrp="1"/>
          </p:cNvSpPr>
          <p:nvPr>
            <p:ph sz="quarter" idx="18"/>
          </p:nvPr>
        </p:nvSpPr>
        <p:spPr>
          <a:xfrm>
            <a:off x="516573" y="3885624"/>
            <a:ext cx="8301990" cy="2389218"/>
          </a:xfrm>
        </p:spPr>
        <p:txBody>
          <a:bodyPr/>
          <a:lstStyle/>
          <a:p>
            <a:r>
              <a:rPr lang="en-US" dirty="0" smtClean="0"/>
              <a:t>Configuration consistency checks and variances when analyzing performance issues</a:t>
            </a:r>
          </a:p>
          <a:p>
            <a:r>
              <a:rPr lang="en-US" dirty="0" smtClean="0"/>
              <a:t>Lookup by partial keyword with links to MySQL references</a:t>
            </a:r>
          </a:p>
          <a:p>
            <a:r>
              <a:rPr lang="en-US" dirty="0" smtClean="0"/>
              <a:t>Change History Tracking.</a:t>
            </a:r>
          </a:p>
          <a:p>
            <a:r>
              <a:rPr lang="en-US" dirty="0" smtClean="0"/>
              <a:t>Compare parameters between database servers</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3502323253"/>
              </p:ext>
            </p:extLst>
          </p:nvPr>
        </p:nvGraphicFramePr>
        <p:xfrm>
          <a:off x="202248" y="1263681"/>
          <a:ext cx="8762583" cy="2510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362988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InnoDB Statistics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14</a:t>
            </a:fld>
            <a:endParaRPr lang="en-US"/>
          </a:p>
        </p:txBody>
      </p:sp>
      <p:sp>
        <p:nvSpPr>
          <p:cNvPr id="5" name="Content Placeholder 4"/>
          <p:cNvSpPr>
            <a:spLocks noGrp="1"/>
          </p:cNvSpPr>
          <p:nvPr>
            <p:ph sz="quarter" idx="18"/>
          </p:nvPr>
        </p:nvSpPr>
        <p:spPr>
          <a:xfrm>
            <a:off x="516573" y="5281430"/>
            <a:ext cx="8301990" cy="856480"/>
          </a:xfrm>
        </p:spPr>
        <p:txBody>
          <a:bodyPr/>
          <a:lstStyle/>
          <a:p>
            <a:r>
              <a:rPr lang="en-US" dirty="0" smtClean="0"/>
              <a:t>Analyze performance issues, such as locks and mutexes</a:t>
            </a:r>
          </a:p>
          <a:p>
            <a:r>
              <a:rPr lang="en-US" dirty="0" smtClean="0"/>
              <a:t>Mutex statistics to understand contentions</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3623742629"/>
              </p:ext>
            </p:extLst>
          </p:nvPr>
        </p:nvGraphicFramePr>
        <p:xfrm>
          <a:off x="353123" y="1237025"/>
          <a:ext cx="8301991" cy="18060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2085094294"/>
              </p:ext>
            </p:extLst>
          </p:nvPr>
        </p:nvGraphicFramePr>
        <p:xfrm>
          <a:off x="455232" y="3187650"/>
          <a:ext cx="3404800" cy="19584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8" name="Content Placeholder 3"/>
          <p:cNvGraphicFramePr>
            <a:graphicFrameLocks/>
          </p:cNvGraphicFramePr>
          <p:nvPr>
            <p:extLst>
              <p:ext uri="{D42A27DB-BD31-4B8C-83A1-F6EECF244321}">
                <p14:modId xmlns:p14="http://schemas.microsoft.com/office/powerpoint/2010/main" val="1147654918"/>
              </p:ext>
            </p:extLst>
          </p:nvPr>
        </p:nvGraphicFramePr>
        <p:xfrm>
          <a:off x="4300100" y="3214300"/>
          <a:ext cx="3809738" cy="193183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46642846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Statistics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15</a:t>
            </a:fld>
            <a:endParaRPr lang="en-US"/>
          </a:p>
        </p:txBody>
      </p:sp>
      <p:sp>
        <p:nvSpPr>
          <p:cNvPr id="5" name="Content Placeholder 4"/>
          <p:cNvSpPr>
            <a:spLocks noGrp="1"/>
          </p:cNvSpPr>
          <p:nvPr>
            <p:ph sz="quarter" idx="18"/>
          </p:nvPr>
        </p:nvSpPr>
        <p:spPr>
          <a:xfrm>
            <a:off x="516573" y="4841311"/>
            <a:ext cx="8301990" cy="1296600"/>
          </a:xfrm>
        </p:spPr>
        <p:txBody>
          <a:bodyPr/>
          <a:lstStyle/>
          <a:p>
            <a:r>
              <a:rPr lang="en-US" dirty="0" smtClean="0"/>
              <a:t>When available, user statistics provide very useful time metrics, especially at per user level to identify hot users.</a:t>
            </a:r>
          </a:p>
          <a:p>
            <a:r>
              <a:rPr lang="en-US" dirty="0" smtClean="0"/>
              <a:t>Table statistics can also help to identify hot tables.</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2152180507"/>
              </p:ext>
            </p:extLst>
          </p:nvPr>
        </p:nvGraphicFramePr>
        <p:xfrm>
          <a:off x="516573" y="1198550"/>
          <a:ext cx="8291831" cy="16864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3949832612"/>
              </p:ext>
            </p:extLst>
          </p:nvPr>
        </p:nvGraphicFramePr>
        <p:xfrm>
          <a:off x="593535" y="2960550"/>
          <a:ext cx="8291831" cy="16864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43417165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Metrics Gathering And Display</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16</a:t>
            </a:fld>
            <a:endParaRPr lang="en-US"/>
          </a:p>
        </p:txBody>
      </p:sp>
      <p:sp>
        <p:nvSpPr>
          <p:cNvPr id="5" name="Content Placeholder 4"/>
          <p:cNvSpPr>
            <a:spLocks noGrp="1"/>
          </p:cNvSpPr>
          <p:nvPr>
            <p:ph sz="quarter" idx="18"/>
          </p:nvPr>
        </p:nvSpPr>
        <p:spPr>
          <a:xfrm>
            <a:off x="516573" y="1322497"/>
            <a:ext cx="8301990" cy="4815414"/>
          </a:xfrm>
        </p:spPr>
        <p:txBody>
          <a:bodyPr>
            <a:normAutofit lnSpcReduction="10000"/>
          </a:bodyPr>
          <a:lstStyle/>
          <a:p>
            <a:r>
              <a:rPr lang="en-US" dirty="0" smtClean="0"/>
              <a:t>Metrics are gathered from all managed servers based on configurable interval.</a:t>
            </a:r>
          </a:p>
          <a:p>
            <a:r>
              <a:rPr lang="en-US" dirty="0" smtClean="0"/>
              <a:t>Metrics are stored in either embedded Java </a:t>
            </a:r>
            <a:r>
              <a:rPr lang="en-US" dirty="0" err="1" smtClean="0"/>
              <a:t>DerbyDB</a:t>
            </a:r>
            <a:r>
              <a:rPr lang="en-US" dirty="0" smtClean="0"/>
              <a:t> for very small deployment or MySQL database for more formal deployment. </a:t>
            </a:r>
            <a:r>
              <a:rPr lang="en-US" dirty="0"/>
              <a:t>concerned metrics are grouped and metrics from a single group are stored in a single </a:t>
            </a:r>
            <a:r>
              <a:rPr lang="en-US" dirty="0" smtClean="0"/>
              <a:t>table.</a:t>
            </a:r>
          </a:p>
          <a:p>
            <a:r>
              <a:rPr lang="en-US" dirty="0"/>
              <a:t>M</a:t>
            </a:r>
            <a:r>
              <a:rPr lang="en-US" dirty="0" smtClean="0"/>
              <a:t>etrics sources:</a:t>
            </a:r>
          </a:p>
          <a:p>
            <a:pPr lvl="1"/>
            <a:r>
              <a:rPr lang="en-US" dirty="0" err="1" smtClean="0"/>
              <a:t>information_schema</a:t>
            </a:r>
            <a:r>
              <a:rPr lang="en-US" dirty="0" smtClean="0"/>
              <a:t>, es</a:t>
            </a:r>
            <a:r>
              <a:rPr lang="en-US" dirty="0"/>
              <a:t>p</a:t>
            </a:r>
            <a:r>
              <a:rPr lang="en-US" dirty="0" smtClean="0"/>
              <a:t>ecially global status, for MySQL,</a:t>
            </a:r>
          </a:p>
          <a:p>
            <a:pPr lvl="1"/>
            <a:r>
              <a:rPr lang="en-US" dirty="0" smtClean="0"/>
              <a:t>SNMP for OS level data when available</a:t>
            </a:r>
          </a:p>
          <a:p>
            <a:pPr lvl="1"/>
            <a:r>
              <a:rPr lang="en-US" dirty="0" smtClean="0"/>
              <a:t>User defined.</a:t>
            </a:r>
          </a:p>
          <a:p>
            <a:r>
              <a:rPr lang="en-US" dirty="0" smtClean="0"/>
              <a:t>Predefined metrics:</a:t>
            </a:r>
          </a:p>
          <a:p>
            <a:pPr lvl="1"/>
            <a:r>
              <a:rPr lang="en-US" dirty="0" smtClean="0"/>
              <a:t>MySQL common status, command, </a:t>
            </a:r>
            <a:r>
              <a:rPr lang="en-US" dirty="0" err="1" smtClean="0"/>
              <a:t>InnoDB</a:t>
            </a:r>
            <a:r>
              <a:rPr lang="en-US" dirty="0" smtClean="0"/>
              <a:t>, replication status</a:t>
            </a:r>
          </a:p>
          <a:p>
            <a:pPr lvl="1"/>
            <a:r>
              <a:rPr lang="en-US" dirty="0" err="1" smtClean="0"/>
              <a:t>InnoDB</a:t>
            </a:r>
            <a:r>
              <a:rPr lang="en-US" dirty="0" smtClean="0"/>
              <a:t> </a:t>
            </a:r>
            <a:r>
              <a:rPr lang="en-US" dirty="0" err="1" smtClean="0"/>
              <a:t>Mutex</a:t>
            </a:r>
            <a:r>
              <a:rPr lang="en-US" dirty="0" smtClean="0"/>
              <a:t> (optional)</a:t>
            </a:r>
          </a:p>
          <a:p>
            <a:pPr lvl="1"/>
            <a:r>
              <a:rPr lang="en-US" dirty="0" smtClean="0"/>
              <a:t>SNMP: system, disk, network, storage</a:t>
            </a:r>
          </a:p>
          <a:p>
            <a:pPr lvl="1"/>
            <a:r>
              <a:rPr lang="en-US" dirty="0" smtClean="0"/>
              <a:t>Additional metrics can be defined and associated with individual server group or server, using global status variables, or customized SQL statements.</a:t>
            </a:r>
          </a:p>
          <a:p>
            <a:pPr lvl="1"/>
            <a:endParaRPr lang="en-US" dirty="0"/>
          </a:p>
        </p:txBody>
      </p:sp>
    </p:spTree>
    <p:extLst>
      <p:ext uri="{BB962C8B-B14F-4D97-AF65-F5344CB8AC3E}">
        <p14:creationId xmlns:p14="http://schemas.microsoft.com/office/powerpoint/2010/main" val="231462973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Metrics Charts – Common Global Status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17</a:t>
            </a:fld>
            <a:endParaRPr lang="en-US"/>
          </a:p>
        </p:txBody>
      </p:sp>
      <p:sp>
        <p:nvSpPr>
          <p:cNvPr id="5" name="Content Placeholder 4"/>
          <p:cNvSpPr>
            <a:spLocks noGrp="1"/>
          </p:cNvSpPr>
          <p:nvPr>
            <p:ph sz="quarter" idx="18"/>
          </p:nvPr>
        </p:nvSpPr>
        <p:spPr>
          <a:xfrm>
            <a:off x="516573" y="4997257"/>
            <a:ext cx="8301990" cy="1140654"/>
          </a:xfrm>
        </p:spPr>
        <p:txBody>
          <a:bodyPr/>
          <a:lstStyle/>
          <a:p>
            <a:r>
              <a:rPr lang="en-US" dirty="0" smtClean="0"/>
              <a:t>Periodically poll global status, InnoDB </a:t>
            </a:r>
            <a:r>
              <a:rPr lang="en-US" dirty="0" err="1" smtClean="0"/>
              <a:t>mutex</a:t>
            </a:r>
            <a:r>
              <a:rPr lang="en-US" dirty="0" smtClean="0"/>
              <a:t> and user defined metrics</a:t>
            </a:r>
          </a:p>
          <a:p>
            <a:r>
              <a:rPr lang="en-US" dirty="0" smtClean="0"/>
              <a:t>Metrics are stored in built-in embedded Java DB for a small deployment or in MySQL DB for a large deployment</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3971080636"/>
              </p:ext>
            </p:extLst>
          </p:nvPr>
        </p:nvGraphicFramePr>
        <p:xfrm>
          <a:off x="374428" y="1110371"/>
          <a:ext cx="8433976" cy="3686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1631798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Metrics Charts – OS using SNMP</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18</a:t>
            </a:fld>
            <a:endParaRPr lang="en-US"/>
          </a:p>
        </p:txBody>
      </p:sp>
      <p:sp>
        <p:nvSpPr>
          <p:cNvPr id="5" name="Content Placeholder 4"/>
          <p:cNvSpPr>
            <a:spLocks noGrp="1"/>
          </p:cNvSpPr>
          <p:nvPr>
            <p:ph sz="quarter" idx="18"/>
          </p:nvPr>
        </p:nvSpPr>
        <p:spPr>
          <a:xfrm>
            <a:off x="516573" y="4980609"/>
            <a:ext cx="8301990" cy="1157302"/>
          </a:xfrm>
        </p:spPr>
        <p:txBody>
          <a:bodyPr/>
          <a:lstStyle/>
          <a:p>
            <a:r>
              <a:rPr lang="en-US" dirty="0" smtClean="0"/>
              <a:t>OS level metrics are polled from SNMP</a:t>
            </a:r>
          </a:p>
          <a:p>
            <a:r>
              <a:rPr lang="en-US" dirty="0" smtClean="0"/>
              <a:t>Metrics include CPU, Load Average, Context switches, Interrupts, IO Waits, Disk, Memory Usage, network and storage usages, etc.</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3930459974"/>
              </p:ext>
            </p:extLst>
          </p:nvPr>
        </p:nvGraphicFramePr>
        <p:xfrm>
          <a:off x="872435" y="1115391"/>
          <a:ext cx="7034695" cy="36885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583553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Metrics Charts: Single Chart Or Comparison</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19</a:t>
            </a:fld>
            <a:endParaRPr lang="en-US"/>
          </a:p>
        </p:txBody>
      </p:sp>
      <p:sp>
        <p:nvSpPr>
          <p:cNvPr id="5" name="Content Placeholder 4"/>
          <p:cNvSpPr>
            <a:spLocks noGrp="1"/>
          </p:cNvSpPr>
          <p:nvPr>
            <p:ph sz="quarter" idx="18"/>
          </p:nvPr>
        </p:nvSpPr>
        <p:spPr>
          <a:xfrm>
            <a:off x="516573" y="4273825"/>
            <a:ext cx="8301990" cy="1864085"/>
          </a:xfrm>
        </p:spPr>
        <p:txBody>
          <a:bodyPr>
            <a:normAutofit/>
          </a:bodyPr>
          <a:lstStyle/>
          <a:p>
            <a:r>
              <a:rPr lang="en-US" dirty="0" smtClean="0"/>
              <a:t>Display chart for any available metric. </a:t>
            </a:r>
          </a:p>
          <a:p>
            <a:r>
              <a:rPr lang="en-US" dirty="0"/>
              <a:t>C</a:t>
            </a:r>
            <a:r>
              <a:rPr lang="en-US" dirty="0" smtClean="0"/>
              <a:t>ompare two metrics of the same server during the same period to identify correlations, which frequently help to identify root cause during troubleshooting.</a:t>
            </a:r>
          </a:p>
          <a:p>
            <a:r>
              <a:rPr lang="en-US" dirty="0" smtClean="0"/>
              <a:t>Auto play option to display the second metrics sequentially</a:t>
            </a:r>
          </a:p>
        </p:txBody>
      </p:sp>
      <p:graphicFrame>
        <p:nvGraphicFramePr>
          <p:cNvPr id="6" name="Content Placeholder 3"/>
          <p:cNvGraphicFramePr>
            <a:graphicFrameLocks/>
          </p:cNvGraphicFramePr>
          <p:nvPr>
            <p:extLst>
              <p:ext uri="{D42A27DB-BD31-4B8C-83A1-F6EECF244321}">
                <p14:modId xmlns:p14="http://schemas.microsoft.com/office/powerpoint/2010/main" val="2586855350"/>
              </p:ext>
            </p:extLst>
          </p:nvPr>
        </p:nvGraphicFramePr>
        <p:xfrm>
          <a:off x="683591" y="1154293"/>
          <a:ext cx="6616147" cy="30311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2028221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MySQL Performance Analyzer</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a:t>
            </a:fld>
            <a:endParaRPr lang="en-US"/>
          </a:p>
        </p:txBody>
      </p:sp>
      <p:sp>
        <p:nvSpPr>
          <p:cNvPr id="5" name="Content Placeholder 4"/>
          <p:cNvSpPr>
            <a:spLocks noGrp="1"/>
          </p:cNvSpPr>
          <p:nvPr>
            <p:ph sz="quarter" idx="18"/>
          </p:nvPr>
        </p:nvSpPr>
        <p:spPr/>
        <p:txBody>
          <a:bodyPr/>
          <a:lstStyle/>
          <a:p>
            <a:r>
              <a:rPr lang="en-US" dirty="0" smtClean="0"/>
              <a:t>Lightweight and Agentless Java Web Application</a:t>
            </a:r>
          </a:p>
          <a:p>
            <a:r>
              <a:rPr lang="en-US" dirty="0" smtClean="0"/>
              <a:t>Self contained and easy to deploy anywhere</a:t>
            </a:r>
          </a:p>
          <a:p>
            <a:r>
              <a:rPr lang="en-US" dirty="0" smtClean="0"/>
              <a:t>Rich User Interface</a:t>
            </a:r>
          </a:p>
          <a:p>
            <a:r>
              <a:rPr lang="en-US" dirty="0" smtClean="0"/>
              <a:t>Gather and store performance metrics </a:t>
            </a:r>
          </a:p>
          <a:p>
            <a:r>
              <a:rPr lang="en-US" dirty="0" smtClean="0"/>
              <a:t>Detect anomalies and raise alerts</a:t>
            </a:r>
          </a:p>
          <a:p>
            <a:r>
              <a:rPr lang="en-US" dirty="0" smtClean="0"/>
              <a:t>Real time performance data access</a:t>
            </a:r>
          </a:p>
          <a:p>
            <a:r>
              <a:rPr lang="en-US" dirty="0" smtClean="0"/>
              <a:t>New metrics and alerts can be defined and deployed during runtime.</a:t>
            </a:r>
          </a:p>
          <a:p>
            <a:r>
              <a:rPr lang="en-US" dirty="0" smtClean="0"/>
              <a:t>Highly agile and extensible software development</a:t>
            </a:r>
          </a:p>
          <a:p>
            <a:r>
              <a:rPr lang="en-US" dirty="0" smtClean="0"/>
              <a:t>No license required</a:t>
            </a:r>
          </a:p>
          <a:p>
            <a:endParaRPr lang="en-US" dirty="0"/>
          </a:p>
        </p:txBody>
      </p:sp>
    </p:spTree>
    <p:extLst>
      <p:ext uri="{BB962C8B-B14F-4D97-AF65-F5344CB8AC3E}">
        <p14:creationId xmlns:p14="http://schemas.microsoft.com/office/powerpoint/2010/main" val="303920671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Metrics Comparison between A Group Of Servers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20</a:t>
            </a:fld>
            <a:endParaRPr lang="en-US"/>
          </a:p>
        </p:txBody>
      </p:sp>
      <p:sp>
        <p:nvSpPr>
          <p:cNvPr id="5" name="Content Placeholder 4"/>
          <p:cNvSpPr>
            <a:spLocks noGrp="1"/>
          </p:cNvSpPr>
          <p:nvPr>
            <p:ph sz="quarter" idx="18"/>
          </p:nvPr>
        </p:nvSpPr>
        <p:spPr>
          <a:xfrm>
            <a:off x="533399" y="4552090"/>
            <a:ext cx="8301990" cy="1697174"/>
          </a:xfrm>
        </p:spPr>
        <p:txBody>
          <a:bodyPr>
            <a:normAutofit fontScale="92500" lnSpcReduction="20000"/>
          </a:bodyPr>
          <a:lstStyle/>
          <a:p>
            <a:r>
              <a:rPr lang="en-US" dirty="0" smtClean="0"/>
              <a:t>Metrics can be viewed and compared on a pair of servers or multiple servers of the same group.</a:t>
            </a:r>
          </a:p>
          <a:p>
            <a:r>
              <a:rPr lang="en-US" dirty="0" smtClean="0"/>
              <a:t>This feature can be used to understand how loads are balanced, or capacity differences between two servers.</a:t>
            </a:r>
          </a:p>
          <a:p>
            <a:r>
              <a:rPr lang="en-US" dirty="0" smtClean="0"/>
              <a:t>Above sample is a master/slave comparison. Replication cannot catch up the very high update rates on the master.</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158330443"/>
              </p:ext>
            </p:extLst>
          </p:nvPr>
        </p:nvGraphicFramePr>
        <p:xfrm>
          <a:off x="533399" y="1325217"/>
          <a:ext cx="7271275" cy="3138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128526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Defined Metrics (UDM)</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21</a:t>
            </a:fld>
            <a:endParaRPr lang="en-US"/>
          </a:p>
        </p:txBody>
      </p:sp>
      <p:sp>
        <p:nvSpPr>
          <p:cNvPr id="5" name="Content Placeholder 4"/>
          <p:cNvSpPr>
            <a:spLocks noGrp="1"/>
          </p:cNvSpPr>
          <p:nvPr>
            <p:ph sz="quarter" idx="18"/>
          </p:nvPr>
        </p:nvSpPr>
        <p:spPr>
          <a:xfrm>
            <a:off x="516573" y="4879036"/>
            <a:ext cx="8301990" cy="1370228"/>
          </a:xfrm>
        </p:spPr>
        <p:txBody>
          <a:bodyPr>
            <a:normAutofit fontScale="77500" lnSpcReduction="20000"/>
          </a:bodyPr>
          <a:lstStyle/>
          <a:p>
            <a:r>
              <a:rPr lang="en-US" dirty="0" smtClean="0"/>
              <a:t>Customized metrics can be added either using status variables from global status, which are not included in the built in metrics, or using customized SQL statement.</a:t>
            </a:r>
          </a:p>
          <a:p>
            <a:r>
              <a:rPr lang="en-US" dirty="0" smtClean="0"/>
              <a:t>Manual setup is required to associate concerned servers or server groups with any UDM. </a:t>
            </a:r>
          </a:p>
          <a:p>
            <a:r>
              <a:rPr lang="en-US" dirty="0" smtClean="0"/>
              <a:t>Current implementation will store all metrics defined within one UDM in a single table.</a:t>
            </a:r>
          </a:p>
          <a:p>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10401903"/>
              </p:ext>
            </p:extLst>
          </p:nvPr>
        </p:nvGraphicFramePr>
        <p:xfrm>
          <a:off x="533399" y="1325217"/>
          <a:ext cx="7463279" cy="35538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838877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Anomaly Detections and Alerts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22</a:t>
            </a:fld>
            <a:endParaRPr lang="en-US"/>
          </a:p>
        </p:txBody>
      </p:sp>
      <p:sp>
        <p:nvSpPr>
          <p:cNvPr id="5" name="Content Placeholder 4"/>
          <p:cNvSpPr>
            <a:spLocks noGrp="1"/>
          </p:cNvSpPr>
          <p:nvPr>
            <p:ph sz="quarter" idx="18"/>
          </p:nvPr>
        </p:nvSpPr>
        <p:spPr>
          <a:xfrm>
            <a:off x="516573" y="1322497"/>
            <a:ext cx="8301990" cy="4815414"/>
          </a:xfrm>
        </p:spPr>
        <p:txBody>
          <a:bodyPr>
            <a:normAutofit lnSpcReduction="10000"/>
          </a:bodyPr>
          <a:lstStyle/>
          <a:p>
            <a:r>
              <a:rPr lang="en-US" dirty="0" smtClean="0"/>
              <a:t>Anomalies will be checked for a set of predefined metrics against thresholds. Thresholds can be adjusted at server group level or host level.</a:t>
            </a:r>
          </a:p>
          <a:p>
            <a:r>
              <a:rPr lang="en-US" dirty="0" smtClean="0"/>
              <a:t>When anomalies are detected, forensic data will be gathered and logged, such as process lists, </a:t>
            </a:r>
            <a:r>
              <a:rPr lang="en-US" dirty="0" err="1" smtClean="0"/>
              <a:t>InnoDB</a:t>
            </a:r>
            <a:r>
              <a:rPr lang="en-US" dirty="0" smtClean="0"/>
              <a:t> engine status, </a:t>
            </a:r>
            <a:r>
              <a:rPr lang="en-US" dirty="0" err="1" smtClean="0"/>
              <a:t>innodb</a:t>
            </a:r>
            <a:r>
              <a:rPr lang="en-US" dirty="0" smtClean="0"/>
              <a:t> locks, etc.</a:t>
            </a:r>
          </a:p>
          <a:p>
            <a:r>
              <a:rPr lang="en-US" dirty="0" smtClean="0"/>
              <a:t>Alert detail reports can be viewed and downloaded from dashboard and Alert page.</a:t>
            </a:r>
          </a:p>
          <a:p>
            <a:r>
              <a:rPr lang="en-US" dirty="0" smtClean="0"/>
              <a:t>Alerts will be logged and notifications can be sent out using email and web notifications.</a:t>
            </a:r>
          </a:p>
          <a:p>
            <a:r>
              <a:rPr lang="en-US" dirty="0" smtClean="0"/>
              <a:t>Predefined alerts:</a:t>
            </a:r>
          </a:p>
          <a:p>
            <a:pPr lvl="1"/>
            <a:r>
              <a:rPr lang="en-US" dirty="0" smtClean="0"/>
              <a:t>CPU, Load Average, IO Waits, Running Threads, Replication Status and lag, Slow Query Count, Connection Failure, Deadlocks and Disk Usages</a:t>
            </a:r>
          </a:p>
          <a:p>
            <a:r>
              <a:rPr lang="en-US" dirty="0" smtClean="0"/>
              <a:t>Additional customized alerts can be defined and attached to concerned database server, using either a SQL statement, or against metrics already defined, or just against any global status variable. </a:t>
            </a:r>
            <a:endParaRPr lang="en-US" dirty="0"/>
          </a:p>
        </p:txBody>
      </p:sp>
    </p:spTree>
    <p:extLst>
      <p:ext uri="{BB962C8B-B14F-4D97-AF65-F5344CB8AC3E}">
        <p14:creationId xmlns:p14="http://schemas.microsoft.com/office/powerpoint/2010/main" val="4943086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Alerts and Settings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23</a:t>
            </a:fld>
            <a:endParaRPr lang="en-US"/>
          </a:p>
        </p:txBody>
      </p:sp>
      <p:sp>
        <p:nvSpPr>
          <p:cNvPr id="5" name="Content Placeholder 4"/>
          <p:cNvSpPr>
            <a:spLocks noGrp="1"/>
          </p:cNvSpPr>
          <p:nvPr>
            <p:ph sz="quarter" idx="18"/>
          </p:nvPr>
        </p:nvSpPr>
        <p:spPr>
          <a:xfrm>
            <a:off x="516573" y="5080485"/>
            <a:ext cx="8301990" cy="1168779"/>
          </a:xfrm>
        </p:spPr>
        <p:txBody>
          <a:bodyPr>
            <a:normAutofit fontScale="92500" lnSpcReduction="20000"/>
          </a:bodyPr>
          <a:lstStyle/>
          <a:p>
            <a:r>
              <a:rPr lang="en-US" dirty="0" smtClean="0"/>
              <a:t>All alerts for past 24 hours will be displayed in dashboard after login.</a:t>
            </a:r>
          </a:p>
          <a:p>
            <a:r>
              <a:rPr lang="en-US" dirty="0" smtClean="0"/>
              <a:t>Alerts for all servers, an individual server group, or a single host, can be accessed from Alert page.</a:t>
            </a:r>
          </a:p>
          <a:p>
            <a:r>
              <a:rPr lang="en-US" dirty="0" smtClean="0"/>
              <a:t>Thresholds can be configured at server group or host level. </a:t>
            </a:r>
          </a:p>
          <a:p>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2011073774"/>
              </p:ext>
            </p:extLst>
          </p:nvPr>
        </p:nvGraphicFramePr>
        <p:xfrm>
          <a:off x="533399" y="1154995"/>
          <a:ext cx="7271275" cy="38306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555129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628" y="739636"/>
            <a:ext cx="8521065" cy="1083309"/>
          </a:xfrm>
        </p:spPr>
        <p:txBody>
          <a:bodyPr/>
          <a:lstStyle/>
          <a:p>
            <a:r>
              <a:rPr lang="en-US" dirty="0" smtClean="0"/>
              <a:t>Alert Notifications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24</a:t>
            </a:fld>
            <a:endParaRPr lang="en-US"/>
          </a:p>
        </p:txBody>
      </p:sp>
      <p:sp>
        <p:nvSpPr>
          <p:cNvPr id="5" name="Content Placeholder 4"/>
          <p:cNvSpPr>
            <a:spLocks noGrp="1"/>
          </p:cNvSpPr>
          <p:nvPr>
            <p:ph sz="quarter" idx="18"/>
          </p:nvPr>
        </p:nvSpPr>
        <p:spPr>
          <a:xfrm>
            <a:off x="516573" y="4753135"/>
            <a:ext cx="8301990" cy="1496130"/>
          </a:xfrm>
        </p:spPr>
        <p:txBody>
          <a:bodyPr>
            <a:normAutofit/>
          </a:bodyPr>
          <a:lstStyle/>
          <a:p>
            <a:r>
              <a:rPr lang="en-US" dirty="0" smtClean="0"/>
              <a:t>Alert notifications will be sent to email if configured, with minimum information.</a:t>
            </a:r>
          </a:p>
          <a:p>
            <a:r>
              <a:rPr lang="en-US" dirty="0" smtClean="0"/>
              <a:t>Web notification is also supported on modern browsers when the application is open.</a:t>
            </a:r>
          </a:p>
          <a:p>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3627802824"/>
              </p:ext>
            </p:extLst>
          </p:nvPr>
        </p:nvGraphicFramePr>
        <p:xfrm>
          <a:off x="533399" y="1364499"/>
          <a:ext cx="7271275" cy="11233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3112996765"/>
              </p:ext>
            </p:extLst>
          </p:nvPr>
        </p:nvGraphicFramePr>
        <p:xfrm>
          <a:off x="516573" y="2811200"/>
          <a:ext cx="8004492" cy="16931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10070301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Alert Reports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25</a:t>
            </a:fld>
            <a:endParaRPr lang="en-US"/>
          </a:p>
        </p:txBody>
      </p:sp>
      <p:sp>
        <p:nvSpPr>
          <p:cNvPr id="5" name="Content Placeholder 4"/>
          <p:cNvSpPr>
            <a:spLocks noGrp="1"/>
          </p:cNvSpPr>
          <p:nvPr>
            <p:ph sz="quarter" idx="18"/>
          </p:nvPr>
        </p:nvSpPr>
        <p:spPr>
          <a:xfrm>
            <a:off x="516573" y="5080485"/>
            <a:ext cx="8301990" cy="1168779"/>
          </a:xfrm>
        </p:spPr>
        <p:txBody>
          <a:bodyPr>
            <a:normAutofit fontScale="92500" lnSpcReduction="10000"/>
          </a:bodyPr>
          <a:lstStyle/>
          <a:p>
            <a:r>
              <a:rPr lang="en-US" dirty="0" smtClean="0"/>
              <a:t>For most of the alerts, an alert report will be generated with some forensic information.</a:t>
            </a:r>
          </a:p>
          <a:p>
            <a:r>
              <a:rPr lang="en-US" dirty="0" smtClean="0"/>
              <a:t>The information includes aggregated and original data from process list and </a:t>
            </a:r>
            <a:r>
              <a:rPr lang="en-US" dirty="0" err="1" smtClean="0"/>
              <a:t>InnoDB</a:t>
            </a:r>
            <a:r>
              <a:rPr lang="en-US" dirty="0"/>
              <a:t> </a:t>
            </a:r>
            <a:r>
              <a:rPr lang="en-US" dirty="0" smtClean="0"/>
              <a:t>engine status, etc.</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63187837"/>
              </p:ext>
            </p:extLst>
          </p:nvPr>
        </p:nvGraphicFramePr>
        <p:xfrm>
          <a:off x="533399" y="1154995"/>
          <a:ext cx="7271275" cy="38306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1968103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 Detection</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26</a:t>
            </a:fld>
            <a:endParaRPr lang="en-US"/>
          </a:p>
        </p:txBody>
      </p:sp>
      <p:sp>
        <p:nvSpPr>
          <p:cNvPr id="5" name="Content Placeholder 4"/>
          <p:cNvSpPr>
            <a:spLocks noGrp="1"/>
          </p:cNvSpPr>
          <p:nvPr>
            <p:ph sz="quarter" idx="18"/>
          </p:nvPr>
        </p:nvSpPr>
        <p:spPr>
          <a:xfrm>
            <a:off x="516573" y="5080485"/>
            <a:ext cx="8301990" cy="1168779"/>
          </a:xfrm>
        </p:spPr>
        <p:txBody>
          <a:bodyPr>
            <a:normAutofit fontScale="92500" lnSpcReduction="20000"/>
          </a:bodyPr>
          <a:lstStyle/>
          <a:p>
            <a:r>
              <a:rPr lang="en-US" dirty="0" smtClean="0"/>
              <a:t>Deadlock detection is done by comparing INNODB_DEADLOCKS status variable (available in </a:t>
            </a:r>
            <a:r>
              <a:rPr lang="en-US" dirty="0" err="1" smtClean="0"/>
              <a:t>Percona</a:t>
            </a:r>
            <a:r>
              <a:rPr lang="en-US" dirty="0" smtClean="0"/>
              <a:t> server).</a:t>
            </a:r>
          </a:p>
          <a:p>
            <a:r>
              <a:rPr lang="en-US" dirty="0" smtClean="0"/>
              <a:t>When detected, an alert will be raised and logged. Detail can be found either from </a:t>
            </a:r>
            <a:r>
              <a:rPr lang="en-US" dirty="0" err="1" smtClean="0"/>
              <a:t>InnoDB</a:t>
            </a:r>
            <a:r>
              <a:rPr lang="en-US" dirty="0" smtClean="0"/>
              <a:t> engine status, or associated alert reports.</a:t>
            </a:r>
          </a:p>
          <a:p>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1126083087"/>
              </p:ext>
            </p:extLst>
          </p:nvPr>
        </p:nvGraphicFramePr>
        <p:xfrm>
          <a:off x="533399" y="1154995"/>
          <a:ext cx="7271275" cy="38306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7868813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Defined Alerts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27</a:t>
            </a:fld>
            <a:endParaRPr lang="en-US"/>
          </a:p>
        </p:txBody>
      </p:sp>
      <p:sp>
        <p:nvSpPr>
          <p:cNvPr id="5" name="Content Placeholder 4"/>
          <p:cNvSpPr>
            <a:spLocks noGrp="1"/>
          </p:cNvSpPr>
          <p:nvPr>
            <p:ph sz="quarter" idx="18"/>
          </p:nvPr>
        </p:nvSpPr>
        <p:spPr>
          <a:xfrm>
            <a:off x="516573" y="5080485"/>
            <a:ext cx="8301990" cy="1168779"/>
          </a:xfrm>
        </p:spPr>
        <p:txBody>
          <a:bodyPr>
            <a:normAutofit fontScale="92500" lnSpcReduction="10000"/>
          </a:bodyPr>
          <a:lstStyle/>
          <a:p>
            <a:r>
              <a:rPr lang="en-US" dirty="0" smtClean="0"/>
              <a:t>Customized alerts can be defined using SQL statements, global status variables or metrics gathered by the analyzer. </a:t>
            </a:r>
          </a:p>
          <a:p>
            <a:r>
              <a:rPr lang="en-US" dirty="0" smtClean="0"/>
              <a:t>Customized alerts will not be applied to all servers automatically. Requires manually setup to associate them with concerned servers or server groups.</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2891212372"/>
              </p:ext>
            </p:extLst>
          </p:nvPr>
        </p:nvGraphicFramePr>
        <p:xfrm>
          <a:off x="533399" y="1154995"/>
          <a:ext cx="7271275" cy="38306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7338148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Profiling and Tuning</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28</a:t>
            </a:fld>
            <a:endParaRPr lang="en-US"/>
          </a:p>
        </p:txBody>
      </p:sp>
      <p:sp>
        <p:nvSpPr>
          <p:cNvPr id="5" name="Content Placeholder 4"/>
          <p:cNvSpPr>
            <a:spLocks noGrp="1"/>
          </p:cNvSpPr>
          <p:nvPr>
            <p:ph sz="quarter" idx="18"/>
          </p:nvPr>
        </p:nvSpPr>
        <p:spPr>
          <a:xfrm>
            <a:off x="516573" y="5394604"/>
            <a:ext cx="8301990" cy="743307"/>
          </a:xfrm>
        </p:spPr>
        <p:txBody>
          <a:bodyPr/>
          <a:lstStyle/>
          <a:p>
            <a:r>
              <a:rPr lang="en-US" dirty="0" smtClean="0"/>
              <a:t>A simple and safe interface to run explain plan, MySQL profiling, and execute MySQL SELECT statement.</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4277914454"/>
              </p:ext>
            </p:extLst>
          </p:nvPr>
        </p:nvGraphicFramePr>
        <p:xfrm>
          <a:off x="199009" y="1209511"/>
          <a:ext cx="4468422" cy="4097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3306894503"/>
              </p:ext>
            </p:extLst>
          </p:nvPr>
        </p:nvGraphicFramePr>
        <p:xfrm>
          <a:off x="4715022" y="1322686"/>
          <a:ext cx="3976912" cy="388329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5521268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Meta - Access Table/View Definitions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29</a:t>
            </a:fld>
            <a:endParaRPr lang="en-US"/>
          </a:p>
        </p:txBody>
      </p:sp>
      <p:sp>
        <p:nvSpPr>
          <p:cNvPr id="5" name="Content Placeholder 4"/>
          <p:cNvSpPr>
            <a:spLocks noGrp="1"/>
          </p:cNvSpPr>
          <p:nvPr>
            <p:ph sz="quarter" idx="18"/>
          </p:nvPr>
        </p:nvSpPr>
        <p:spPr>
          <a:xfrm>
            <a:off x="516573" y="5394604"/>
            <a:ext cx="8301990" cy="743307"/>
          </a:xfrm>
        </p:spPr>
        <p:txBody>
          <a:bodyPr/>
          <a:lstStyle/>
          <a:p>
            <a:r>
              <a:rPr lang="en-US" dirty="0" smtClean="0"/>
              <a:t>A simple interface to access table/view definitions and statistics, with a bonus tool to identify tables without PK.</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2720907175"/>
              </p:ext>
            </p:extLst>
          </p:nvPr>
        </p:nvGraphicFramePr>
        <p:xfrm>
          <a:off x="551053" y="1209511"/>
          <a:ext cx="6879806" cy="4097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262765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Dashboard: Alerts From Past 24 Hours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3</a:t>
            </a:fld>
            <a:endParaRPr lang="en-US"/>
          </a:p>
        </p:txBody>
      </p:sp>
      <p:sp>
        <p:nvSpPr>
          <p:cNvPr id="5" name="Content Placeholder 4"/>
          <p:cNvSpPr>
            <a:spLocks noGrp="1"/>
          </p:cNvSpPr>
          <p:nvPr>
            <p:ph sz="quarter" idx="18"/>
          </p:nvPr>
        </p:nvSpPr>
        <p:spPr>
          <a:xfrm>
            <a:off x="516573" y="1283215"/>
            <a:ext cx="8301990" cy="4854696"/>
          </a:xfrm>
        </p:spPr>
        <p:txBody>
          <a:bodyPr/>
          <a:lstStyle/>
          <a:p>
            <a:r>
              <a:rPr lang="en-US" dirty="0" smtClean="0"/>
              <a:t>After login, dashboard will display alerts from past 24 hours and metrics for current database health, for all database servers under management.</a:t>
            </a:r>
          </a:p>
          <a:p>
            <a:r>
              <a:rPr lang="en-US" dirty="0" smtClean="0"/>
              <a:t>Active alerts are colored in red.</a:t>
            </a:r>
          </a:p>
          <a:p>
            <a:r>
              <a:rPr lang="en-US" dirty="0" smtClean="0"/>
              <a:t>Built-in alerts are summarized and displayed in the list.</a:t>
            </a:r>
          </a:p>
          <a:p>
            <a:r>
              <a:rPr lang="en-US" dirty="0" smtClean="0"/>
              <a:t>List is sortable on all columns.</a:t>
            </a:r>
          </a:p>
          <a:p>
            <a:r>
              <a:rPr lang="en-US" dirty="0" smtClean="0"/>
              <a:t>List can be further restricted to a single server group.</a:t>
            </a:r>
          </a:p>
          <a:p>
            <a:r>
              <a:rPr lang="en-US" dirty="0" smtClean="0"/>
              <a:t>Forensic data gathered when an alert was detected can be viewed or downloaded from the same page.</a:t>
            </a:r>
            <a:endParaRPr lang="en-US" dirty="0"/>
          </a:p>
        </p:txBody>
      </p:sp>
    </p:spTree>
    <p:extLst>
      <p:ext uri="{BB962C8B-B14F-4D97-AF65-F5344CB8AC3E}">
        <p14:creationId xmlns:p14="http://schemas.microsoft.com/office/powerpoint/2010/main" val="287568766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Schema – Top Queries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30</a:t>
            </a:fld>
            <a:endParaRPr lang="en-US"/>
          </a:p>
        </p:txBody>
      </p:sp>
      <p:sp>
        <p:nvSpPr>
          <p:cNvPr id="5" name="Content Placeholder 4"/>
          <p:cNvSpPr>
            <a:spLocks noGrp="1"/>
          </p:cNvSpPr>
          <p:nvPr>
            <p:ph sz="quarter" idx="18"/>
          </p:nvPr>
        </p:nvSpPr>
        <p:spPr>
          <a:xfrm>
            <a:off x="516573" y="5457479"/>
            <a:ext cx="8301990" cy="680432"/>
          </a:xfrm>
        </p:spPr>
        <p:txBody>
          <a:bodyPr/>
          <a:lstStyle/>
          <a:p>
            <a:r>
              <a:rPr lang="en-US" dirty="0" smtClean="0"/>
              <a:t>Top queries by various criteria </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4125582500"/>
              </p:ext>
            </p:extLst>
          </p:nvPr>
        </p:nvGraphicFramePr>
        <p:xfrm>
          <a:off x="287339" y="1230067"/>
          <a:ext cx="8019288" cy="40582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131431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Schema – Hot Tables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31</a:t>
            </a:fld>
            <a:endParaRPr lang="en-US"/>
          </a:p>
        </p:txBody>
      </p:sp>
      <p:sp>
        <p:nvSpPr>
          <p:cNvPr id="5" name="Content Placeholder 4"/>
          <p:cNvSpPr>
            <a:spLocks noGrp="1"/>
          </p:cNvSpPr>
          <p:nvPr>
            <p:ph sz="quarter" idx="18"/>
          </p:nvPr>
        </p:nvSpPr>
        <p:spPr>
          <a:xfrm>
            <a:off x="516573" y="5092809"/>
            <a:ext cx="8301990" cy="1045102"/>
          </a:xfrm>
        </p:spPr>
        <p:txBody>
          <a:bodyPr/>
          <a:lstStyle/>
          <a:p>
            <a:r>
              <a:rPr lang="en-US" dirty="0" smtClean="0"/>
              <a:t>Table performance metrics are always powerful tools to identify IO bottleneck, lock contentions and SQL inefficiency.</a:t>
            </a:r>
            <a:endParaRPr lang="en-US" dirty="0"/>
          </a:p>
        </p:txBody>
      </p:sp>
      <p:graphicFrame>
        <p:nvGraphicFramePr>
          <p:cNvPr id="6" name="Content Placeholder 3"/>
          <p:cNvGraphicFramePr>
            <a:graphicFrameLocks/>
          </p:cNvGraphicFramePr>
          <p:nvPr>
            <p:extLst>
              <p:ext uri="{D42A27DB-BD31-4B8C-83A1-F6EECF244321}">
                <p14:modId xmlns:p14="http://schemas.microsoft.com/office/powerpoint/2010/main" val="1769096479"/>
              </p:ext>
            </p:extLst>
          </p:nvPr>
        </p:nvGraphicFramePr>
        <p:xfrm>
          <a:off x="374427" y="1257853"/>
          <a:ext cx="7389137" cy="15140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1958726532"/>
              </p:ext>
            </p:extLst>
          </p:nvPr>
        </p:nvGraphicFramePr>
        <p:xfrm>
          <a:off x="374428" y="2971799"/>
          <a:ext cx="7389136" cy="191981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93186262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Behind The Scene</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32</a:t>
            </a:fld>
            <a:endParaRPr lang="en-US"/>
          </a:p>
        </p:txBody>
      </p:sp>
      <p:sp>
        <p:nvSpPr>
          <p:cNvPr id="5" name="Content Placeholder 4"/>
          <p:cNvSpPr>
            <a:spLocks noGrp="1"/>
          </p:cNvSpPr>
          <p:nvPr>
            <p:ph sz="quarter" idx="18"/>
          </p:nvPr>
        </p:nvSpPr>
        <p:spPr/>
        <p:txBody>
          <a:bodyPr>
            <a:normAutofit/>
          </a:bodyPr>
          <a:lstStyle/>
          <a:p>
            <a:r>
              <a:rPr lang="en-US" dirty="0" smtClean="0"/>
              <a:t>The following third party open source projects are used to build this application:</a:t>
            </a:r>
          </a:p>
          <a:p>
            <a:pPr lvl="1"/>
            <a:r>
              <a:rPr lang="en-US" dirty="0"/>
              <a:t>Spring Web MVC Framework</a:t>
            </a:r>
          </a:p>
          <a:p>
            <a:pPr lvl="1"/>
            <a:r>
              <a:rPr lang="en-US" dirty="0"/>
              <a:t>Site Mesh</a:t>
            </a:r>
          </a:p>
          <a:p>
            <a:pPr lvl="1"/>
            <a:r>
              <a:rPr lang="en-US" dirty="0"/>
              <a:t>The SNMP API for Java</a:t>
            </a:r>
          </a:p>
          <a:p>
            <a:pPr lvl="1"/>
            <a:r>
              <a:rPr lang="en-US" dirty="0" err="1"/>
              <a:t>JQuery</a:t>
            </a:r>
            <a:endParaRPr lang="en-US" dirty="0"/>
          </a:p>
          <a:p>
            <a:pPr lvl="1"/>
            <a:r>
              <a:rPr lang="en-US" dirty="0" err="1"/>
              <a:t>JQueryUI</a:t>
            </a:r>
            <a:endParaRPr lang="en-US" dirty="0"/>
          </a:p>
          <a:p>
            <a:pPr lvl="1"/>
            <a:r>
              <a:rPr lang="en-US" dirty="0"/>
              <a:t>D3 JS</a:t>
            </a:r>
          </a:p>
          <a:p>
            <a:pPr lvl="1"/>
            <a:r>
              <a:rPr lang="en-US" dirty="0" err="1"/>
              <a:t>DataTabls</a:t>
            </a:r>
            <a:r>
              <a:rPr lang="en-US" dirty="0"/>
              <a:t> </a:t>
            </a:r>
            <a:r>
              <a:rPr lang="en-US" dirty="0" err="1"/>
              <a:t>JQuery</a:t>
            </a:r>
            <a:r>
              <a:rPr lang="en-US" dirty="0"/>
              <a:t> plugin</a:t>
            </a:r>
          </a:p>
          <a:p>
            <a:pPr lvl="1"/>
            <a:r>
              <a:rPr lang="en-US" dirty="0" err="1"/>
              <a:t>Tooltipster</a:t>
            </a:r>
            <a:r>
              <a:rPr lang="en-US" dirty="0"/>
              <a:t> </a:t>
            </a:r>
            <a:r>
              <a:rPr lang="en-US" dirty="0" err="1"/>
              <a:t>JQuery</a:t>
            </a:r>
            <a:r>
              <a:rPr lang="en-US" dirty="0"/>
              <a:t> plugin</a:t>
            </a:r>
          </a:p>
          <a:p>
            <a:pPr lvl="1"/>
            <a:r>
              <a:rPr lang="en-US" dirty="0" err="1"/>
              <a:t>ZeroClipboard</a:t>
            </a:r>
            <a:endParaRPr lang="en-US" dirty="0"/>
          </a:p>
          <a:p>
            <a:pPr lvl="1"/>
            <a:r>
              <a:rPr lang="en-US" dirty="0" err="1"/>
              <a:t>jquery.ui-contextmenu</a:t>
            </a:r>
            <a:endParaRPr lang="en-US" dirty="0"/>
          </a:p>
          <a:p>
            <a:pPr lvl="1"/>
            <a:r>
              <a:rPr lang="en-US" dirty="0" err="1"/>
              <a:t>zTree</a:t>
            </a:r>
            <a:r>
              <a:rPr lang="en-US" dirty="0"/>
              <a:t> - </a:t>
            </a:r>
            <a:r>
              <a:rPr lang="en-US" dirty="0" err="1"/>
              <a:t>jQuery</a:t>
            </a:r>
            <a:r>
              <a:rPr lang="en-US" dirty="0"/>
              <a:t> tree plug-ins</a:t>
            </a:r>
            <a:endParaRPr lang="en-US" dirty="0" smtClean="0"/>
          </a:p>
        </p:txBody>
      </p:sp>
    </p:spTree>
    <p:extLst>
      <p:ext uri="{BB962C8B-B14F-4D97-AF65-F5344CB8AC3E}">
        <p14:creationId xmlns:p14="http://schemas.microsoft.com/office/powerpoint/2010/main" val="417133475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Dashboard: Alerts From Past 24 Hours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4</a:t>
            </a:fld>
            <a:endParaRPr lang="en-US"/>
          </a:p>
        </p:txBody>
      </p:sp>
      <p:graphicFrame>
        <p:nvGraphicFramePr>
          <p:cNvPr id="6" name="Content Placeholder 3"/>
          <p:cNvGraphicFramePr>
            <a:graphicFrameLocks noChangeAspect="1"/>
          </p:cNvGraphicFramePr>
          <p:nvPr>
            <p:extLst>
              <p:ext uri="{D42A27DB-BD31-4B8C-83A1-F6EECF244321}">
                <p14:modId xmlns:p14="http://schemas.microsoft.com/office/powerpoint/2010/main" val="1091139458"/>
              </p:ext>
            </p:extLst>
          </p:nvPr>
        </p:nvGraphicFramePr>
        <p:xfrm>
          <a:off x="35560" y="1177254"/>
          <a:ext cx="9108439" cy="49900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294994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Dashboard: Current Health Status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5</a:t>
            </a:fld>
            <a:endParaRPr lang="en-US"/>
          </a:p>
        </p:txBody>
      </p:sp>
      <p:sp>
        <p:nvSpPr>
          <p:cNvPr id="5" name="Content Placeholder 4"/>
          <p:cNvSpPr>
            <a:spLocks noGrp="1"/>
          </p:cNvSpPr>
          <p:nvPr>
            <p:ph sz="quarter" idx="18"/>
          </p:nvPr>
        </p:nvSpPr>
        <p:spPr>
          <a:xfrm>
            <a:off x="516573" y="1165369"/>
            <a:ext cx="8301990" cy="4972542"/>
          </a:xfrm>
        </p:spPr>
        <p:txBody>
          <a:bodyPr/>
          <a:lstStyle/>
          <a:p>
            <a:r>
              <a:rPr lang="en-US" dirty="0" smtClean="0"/>
              <a:t>Display most recent performance metrics for all managed servers in a single screen</a:t>
            </a:r>
          </a:p>
          <a:p>
            <a:r>
              <a:rPr lang="en-US" dirty="0" smtClean="0"/>
              <a:t>Results can be limited to a single server group.</a:t>
            </a:r>
          </a:p>
          <a:p>
            <a:r>
              <a:rPr lang="en-US" dirty="0" smtClean="0"/>
              <a:t>List is sortable and color coded to prioritize action and response</a:t>
            </a:r>
          </a:p>
          <a:p>
            <a:r>
              <a:rPr lang="en-US" dirty="0" smtClean="0"/>
              <a:t>Metrics Included:</a:t>
            </a:r>
          </a:p>
          <a:p>
            <a:pPr lvl="1"/>
            <a:r>
              <a:rPr lang="en-US" dirty="0" smtClean="0"/>
              <a:t>QPS</a:t>
            </a:r>
          </a:p>
          <a:p>
            <a:pPr lvl="1"/>
            <a:r>
              <a:rPr lang="en-US" dirty="0" smtClean="0"/>
              <a:t>CPU, Load Average and IO Waits</a:t>
            </a:r>
          </a:p>
          <a:p>
            <a:pPr lvl="1"/>
            <a:r>
              <a:rPr lang="en-US" dirty="0" smtClean="0"/>
              <a:t>Free Memory</a:t>
            </a:r>
          </a:p>
          <a:p>
            <a:pPr lvl="1"/>
            <a:r>
              <a:rPr lang="en-US" dirty="0" smtClean="0"/>
              <a:t>Slow Query Count</a:t>
            </a:r>
          </a:p>
          <a:p>
            <a:pPr lvl="1"/>
            <a:r>
              <a:rPr lang="en-US" dirty="0" smtClean="0"/>
              <a:t>Active and Total Threads</a:t>
            </a:r>
          </a:p>
          <a:p>
            <a:pPr lvl="1"/>
            <a:r>
              <a:rPr lang="en-US" dirty="0" smtClean="0"/>
              <a:t>Connection Rates and Failures</a:t>
            </a:r>
          </a:p>
          <a:p>
            <a:pPr lvl="1"/>
            <a:r>
              <a:rPr lang="en-US" dirty="0" smtClean="0"/>
              <a:t>Replication lags</a:t>
            </a:r>
          </a:p>
          <a:p>
            <a:pPr lvl="1"/>
            <a:r>
              <a:rPr lang="en-US" dirty="0" smtClean="0"/>
              <a:t>Deadlocks</a:t>
            </a:r>
          </a:p>
          <a:p>
            <a:pPr lvl="1"/>
            <a:r>
              <a:rPr lang="en-US" dirty="0" smtClean="0"/>
              <a:t>Time used for last round of metrics scan.</a:t>
            </a:r>
          </a:p>
          <a:p>
            <a:pPr lvl="1"/>
            <a:endParaRPr lang="en-US" dirty="0" smtClean="0"/>
          </a:p>
          <a:p>
            <a:endParaRPr lang="en-US" dirty="0"/>
          </a:p>
        </p:txBody>
      </p:sp>
    </p:spTree>
    <p:extLst>
      <p:ext uri="{BB962C8B-B14F-4D97-AF65-F5344CB8AC3E}">
        <p14:creationId xmlns:p14="http://schemas.microsoft.com/office/powerpoint/2010/main" val="490621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Dashboard: Current Health Status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6</a:t>
            </a:fld>
            <a:endParaRPr lang="en-US"/>
          </a:p>
        </p:txBody>
      </p:sp>
      <p:graphicFrame>
        <p:nvGraphicFramePr>
          <p:cNvPr id="6" name="Content Placeholder 3"/>
          <p:cNvGraphicFramePr>
            <a:graphicFrameLocks noChangeAspect="1"/>
          </p:cNvGraphicFramePr>
          <p:nvPr>
            <p:extLst>
              <p:ext uri="{D42A27DB-BD31-4B8C-83A1-F6EECF244321}">
                <p14:modId xmlns:p14="http://schemas.microsoft.com/office/powerpoint/2010/main" val="3615396514"/>
              </p:ext>
            </p:extLst>
          </p:nvPr>
        </p:nvGraphicFramePr>
        <p:xfrm>
          <a:off x="35560" y="1177254"/>
          <a:ext cx="8998784" cy="49507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4523462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Time Top</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7</a:t>
            </a:fld>
            <a:endParaRPr lang="en-US"/>
          </a:p>
        </p:txBody>
      </p:sp>
      <p:sp>
        <p:nvSpPr>
          <p:cNvPr id="5" name="Content Placeholder 4"/>
          <p:cNvSpPr>
            <a:spLocks noGrp="1"/>
          </p:cNvSpPr>
          <p:nvPr>
            <p:ph sz="quarter" idx="18"/>
          </p:nvPr>
        </p:nvSpPr>
        <p:spPr>
          <a:xfrm>
            <a:off x="516573" y="1152275"/>
            <a:ext cx="8301990" cy="4985636"/>
          </a:xfrm>
        </p:spPr>
        <p:txBody>
          <a:bodyPr/>
          <a:lstStyle/>
          <a:p>
            <a:r>
              <a:rPr lang="en-US" dirty="0" smtClean="0"/>
              <a:t>Inspired by </a:t>
            </a:r>
            <a:r>
              <a:rPr lang="en-US" dirty="0" err="1" smtClean="0"/>
              <a:t>MyTop</a:t>
            </a:r>
            <a:r>
              <a:rPr lang="en-US" dirty="0" smtClean="0"/>
              <a:t>/</a:t>
            </a:r>
            <a:r>
              <a:rPr lang="en-US" dirty="0" err="1" smtClean="0"/>
              <a:t>InnoTop</a:t>
            </a:r>
            <a:endParaRPr lang="en-US" dirty="0" smtClean="0"/>
          </a:p>
          <a:p>
            <a:r>
              <a:rPr lang="en-US" dirty="0" smtClean="0"/>
              <a:t>Display selected OS metrics and MySQL metrics in real time.</a:t>
            </a:r>
          </a:p>
          <a:p>
            <a:r>
              <a:rPr lang="en-US" dirty="0" smtClean="0"/>
              <a:t>Display MySQL process list in real time.</a:t>
            </a:r>
          </a:p>
          <a:p>
            <a:r>
              <a:rPr lang="en-US" dirty="0" smtClean="0"/>
              <a:t>OS metrics:</a:t>
            </a:r>
          </a:p>
          <a:p>
            <a:pPr lvl="1"/>
            <a:r>
              <a:rPr lang="en-US" dirty="0" smtClean="0"/>
              <a:t>Uptime, Load Average, CPU, Memory, Swap, TCP Connections.</a:t>
            </a:r>
          </a:p>
          <a:p>
            <a:r>
              <a:rPr lang="en-US" dirty="0" smtClean="0"/>
              <a:t>MySQL metrics</a:t>
            </a:r>
          </a:p>
          <a:p>
            <a:pPr lvl="1"/>
            <a:r>
              <a:rPr lang="en-US" dirty="0" smtClean="0"/>
              <a:t>General: Uptime, QPS, Commands, Replication</a:t>
            </a:r>
          </a:p>
          <a:p>
            <a:pPr lvl="1"/>
            <a:r>
              <a:rPr lang="en-US" dirty="0" smtClean="0"/>
              <a:t>Network/Threads: Connections, Threads, Network IO</a:t>
            </a:r>
          </a:p>
          <a:p>
            <a:pPr lvl="1"/>
            <a:r>
              <a:rPr lang="en-US" dirty="0" err="1" smtClean="0"/>
              <a:t>InnoDB</a:t>
            </a:r>
            <a:r>
              <a:rPr lang="en-US" dirty="0" smtClean="0"/>
              <a:t>: Row operation, IO, Buffer Pool</a:t>
            </a:r>
          </a:p>
          <a:p>
            <a:pPr lvl="1"/>
            <a:endParaRPr lang="en-US" dirty="0"/>
          </a:p>
        </p:txBody>
      </p:sp>
    </p:spTree>
    <p:extLst>
      <p:ext uri="{BB962C8B-B14F-4D97-AF65-F5344CB8AC3E}">
        <p14:creationId xmlns:p14="http://schemas.microsoft.com/office/powerpoint/2010/main" val="152895343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Time Top</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8</a:t>
            </a:fld>
            <a:endParaRPr lang="en-US"/>
          </a:p>
        </p:txBody>
      </p:sp>
      <p:graphicFrame>
        <p:nvGraphicFramePr>
          <p:cNvPr id="6" name="Content Placeholder 3"/>
          <p:cNvGraphicFramePr>
            <a:graphicFrameLocks/>
          </p:cNvGraphicFramePr>
          <p:nvPr>
            <p:extLst>
              <p:ext uri="{D42A27DB-BD31-4B8C-83A1-F6EECF244321}">
                <p14:modId xmlns:p14="http://schemas.microsoft.com/office/powerpoint/2010/main" val="4060316194"/>
              </p:ext>
            </p:extLst>
          </p:nvPr>
        </p:nvGraphicFramePr>
        <p:xfrm>
          <a:off x="170212" y="1177255"/>
          <a:ext cx="8851039" cy="38246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2813588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Time - Details</a:t>
            </a:r>
            <a:endParaRPr lang="en-US" dirty="0"/>
          </a:p>
        </p:txBody>
      </p:sp>
      <p:sp>
        <p:nvSpPr>
          <p:cNvPr id="3" name="Slide Number Placeholder 2"/>
          <p:cNvSpPr>
            <a:spLocks noGrp="1"/>
          </p:cNvSpPr>
          <p:nvPr>
            <p:ph type="sldNum" sz="quarter" idx="15"/>
          </p:nvPr>
        </p:nvSpPr>
        <p:spPr/>
        <p:txBody>
          <a:bodyPr/>
          <a:lstStyle/>
          <a:p>
            <a:fld id="{99921478-9A63-450E-8942-C240FE31B1C1}" type="slidenum">
              <a:rPr lang="en-US" smtClean="0"/>
              <a:pPr/>
              <a:t>9</a:t>
            </a:fld>
            <a:endParaRPr lang="en-US"/>
          </a:p>
        </p:txBody>
      </p:sp>
      <p:sp>
        <p:nvSpPr>
          <p:cNvPr id="5" name="Content Placeholder 4"/>
          <p:cNvSpPr>
            <a:spLocks noGrp="1"/>
          </p:cNvSpPr>
          <p:nvPr>
            <p:ph sz="quarter" idx="18"/>
          </p:nvPr>
        </p:nvSpPr>
        <p:spPr>
          <a:xfrm>
            <a:off x="516573" y="1152275"/>
            <a:ext cx="8301990" cy="4985636"/>
          </a:xfrm>
        </p:spPr>
        <p:txBody>
          <a:bodyPr>
            <a:normAutofit lnSpcReduction="10000"/>
          </a:bodyPr>
          <a:lstStyle/>
          <a:p>
            <a:r>
              <a:rPr lang="en-US" dirty="0" smtClean="0"/>
              <a:t>User friendly and safe tool to access various performance related information schema tables and SHOW commands.</a:t>
            </a:r>
          </a:p>
          <a:p>
            <a:r>
              <a:rPr lang="en-US" dirty="0" smtClean="0"/>
              <a:t>For metrics or status related information, the changes can be calculated and displayed automatically, or triggered manually.</a:t>
            </a:r>
          </a:p>
          <a:p>
            <a:r>
              <a:rPr lang="en-US" dirty="0" smtClean="0"/>
              <a:t>Context help and context menu can help to digest the information or navigate to other places for further researches.</a:t>
            </a:r>
          </a:p>
          <a:p>
            <a:r>
              <a:rPr lang="en-US" dirty="0" smtClean="0"/>
              <a:t> Features supported:</a:t>
            </a:r>
          </a:p>
          <a:p>
            <a:pPr lvl="1"/>
            <a:r>
              <a:rPr lang="en-US" dirty="0"/>
              <a:t>P</a:t>
            </a:r>
            <a:r>
              <a:rPr lang="en-US" dirty="0" smtClean="0"/>
              <a:t>rocess list</a:t>
            </a:r>
          </a:p>
          <a:p>
            <a:pPr lvl="1"/>
            <a:r>
              <a:rPr lang="en-US" dirty="0"/>
              <a:t>G</a:t>
            </a:r>
            <a:r>
              <a:rPr lang="en-US" dirty="0" smtClean="0"/>
              <a:t>lobal status and changes, can be filtered by partial keyword</a:t>
            </a:r>
          </a:p>
          <a:p>
            <a:pPr lvl="1"/>
            <a:r>
              <a:rPr lang="en-US" dirty="0"/>
              <a:t>C</a:t>
            </a:r>
            <a:r>
              <a:rPr lang="en-US" dirty="0" smtClean="0"/>
              <a:t>onfiguration variables, the history, and comparison with other MySQL servers.</a:t>
            </a:r>
          </a:p>
          <a:p>
            <a:pPr lvl="1"/>
            <a:r>
              <a:rPr lang="en-US" dirty="0" smtClean="0"/>
              <a:t>Replication Status</a:t>
            </a:r>
          </a:p>
          <a:p>
            <a:pPr lvl="1"/>
            <a:r>
              <a:rPr lang="en-US" dirty="0" smtClean="0"/>
              <a:t>Parsed </a:t>
            </a:r>
            <a:r>
              <a:rPr lang="en-US" dirty="0" err="1" smtClean="0"/>
              <a:t>InnoDB</a:t>
            </a:r>
            <a:r>
              <a:rPr lang="en-US" dirty="0" smtClean="0"/>
              <a:t> engine status</a:t>
            </a:r>
          </a:p>
          <a:p>
            <a:pPr lvl="1"/>
            <a:r>
              <a:rPr lang="en-US" dirty="0" err="1" smtClean="0"/>
              <a:t>InnoDB</a:t>
            </a:r>
            <a:r>
              <a:rPr lang="en-US" dirty="0" smtClean="0"/>
              <a:t> status</a:t>
            </a:r>
          </a:p>
          <a:p>
            <a:pPr lvl="1"/>
            <a:r>
              <a:rPr lang="en-US" dirty="0" smtClean="0"/>
              <a:t>User Statistics when available, and the changes to identify hot users, tables, etc.</a:t>
            </a:r>
          </a:p>
          <a:p>
            <a:pPr lvl="1"/>
            <a:r>
              <a:rPr lang="en-US" dirty="0" smtClean="0"/>
              <a:t>Explain plan, including JSON format, either triggered from process list or input manually.</a:t>
            </a:r>
          </a:p>
          <a:p>
            <a:pPr lvl="1"/>
            <a:endParaRPr lang="en-US" dirty="0" smtClean="0"/>
          </a:p>
          <a:p>
            <a:pPr lvl="1"/>
            <a:endParaRPr lang="en-US" dirty="0"/>
          </a:p>
        </p:txBody>
      </p:sp>
    </p:spTree>
    <p:extLst>
      <p:ext uri="{BB962C8B-B14F-4D97-AF65-F5344CB8AC3E}">
        <p14:creationId xmlns:p14="http://schemas.microsoft.com/office/powerpoint/2010/main" val="352160003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Yahoo White Template">
  <a:themeElements>
    <a:clrScheme name="Yahoo 1309 1">
      <a:dk1>
        <a:sysClr val="windowText" lastClr="000000"/>
      </a:dk1>
      <a:lt1>
        <a:sysClr val="window" lastClr="FFFFFF"/>
      </a:lt1>
      <a:dk2>
        <a:srgbClr val="7F7F7F"/>
      </a:dk2>
      <a:lt2>
        <a:srgbClr val="FFFFFF"/>
      </a:lt2>
      <a:accent1>
        <a:srgbClr val="400090"/>
      </a:accent1>
      <a:accent2>
        <a:srgbClr val="0000FF"/>
      </a:accent2>
      <a:accent3>
        <a:srgbClr val="7A00A7"/>
      </a:accent3>
      <a:accent4>
        <a:srgbClr val="7300FF"/>
      </a:accent4>
      <a:accent5>
        <a:srgbClr val="0082FF"/>
      </a:accent5>
      <a:accent6>
        <a:srgbClr val="9600FF"/>
      </a:accent6>
      <a:hlink>
        <a:srgbClr val="400090"/>
      </a:hlink>
      <a:folHlink>
        <a:srgbClr val="7A00A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175">
          <a:solidFill>
            <a:srgbClr val="000000"/>
          </a:solidFill>
        </a:ln>
      </a:spPr>
      <a:bodyPr rtlCol="0" anchor="t">
        <a:normAutofit/>
      </a:bodyPr>
      <a:lstStyle>
        <a:defPPr>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rgbClr val="000000"/>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rtlCol="0">
        <a:normAutofit/>
      </a:bodyPr>
      <a:lstStyle>
        <a:defPPr>
          <a:defRPr sz="1600"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Yahoo White Template.potx</Template>
  <TotalTime>11331</TotalTime>
  <Words>3799</Words>
  <Application>Microsoft Macintosh PowerPoint</Application>
  <PresentationFormat>On-screen Show (4:3)</PresentationFormat>
  <Paragraphs>317</Paragraphs>
  <Slides>32</Slides>
  <Notes>26</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Yahoo White Template</vt:lpstr>
      <vt:lpstr>MySQL Performance Analyzer</vt:lpstr>
      <vt:lpstr>MySQL Performance Analyzer</vt:lpstr>
      <vt:lpstr>Dashboard: Alerts From Past 24 Hours</vt:lpstr>
      <vt:lpstr>Dashboard: Alerts From Past 24 Hours</vt:lpstr>
      <vt:lpstr>Dashboard: Current Health Status</vt:lpstr>
      <vt:lpstr>Dashboard: Current Health Status</vt:lpstr>
      <vt:lpstr>Real Time Top</vt:lpstr>
      <vt:lpstr>Real Time Top</vt:lpstr>
      <vt:lpstr>Real Time - Details</vt:lpstr>
      <vt:lpstr>Real Time Details And Process List</vt:lpstr>
      <vt:lpstr>Explain Plan and JSON Output</vt:lpstr>
      <vt:lpstr>Global Status</vt:lpstr>
      <vt:lpstr>Configuration Management</vt:lpstr>
      <vt:lpstr>InnoDB Statistics</vt:lpstr>
      <vt:lpstr>User Statistics</vt:lpstr>
      <vt:lpstr>Metrics Gathering And Display</vt:lpstr>
      <vt:lpstr>Metrics Charts – Common Global Status</vt:lpstr>
      <vt:lpstr>Metrics Charts – OS using SNMP</vt:lpstr>
      <vt:lpstr>Metrics Charts: Single Chart Or Comparison</vt:lpstr>
      <vt:lpstr>Metrics Comparison between A Group Of Servers</vt:lpstr>
      <vt:lpstr>User Defined Metrics (UDM)</vt:lpstr>
      <vt:lpstr>Anomaly Detections and Alerts</vt:lpstr>
      <vt:lpstr>Alerts and Settings</vt:lpstr>
      <vt:lpstr>Alert Notifications</vt:lpstr>
      <vt:lpstr>Alert Reports</vt:lpstr>
      <vt:lpstr>Deadlock Detection</vt:lpstr>
      <vt:lpstr>User Defined Alerts</vt:lpstr>
      <vt:lpstr>Profiling and Tuning</vt:lpstr>
      <vt:lpstr>Meta - Access Table/View Definitions</vt:lpstr>
      <vt:lpstr>Performance Schema – Top Queries</vt:lpstr>
      <vt:lpstr>Performance Schema – Hot Tables</vt:lpstr>
      <vt:lpstr>Behind The Scene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 Presentation Template</dc:title>
  <dc:creator>Preferred Customer</dc:creator>
  <cp:lastModifiedBy>Ashwin Nellore</cp:lastModifiedBy>
  <cp:revision>216</cp:revision>
  <dcterms:created xsi:type="dcterms:W3CDTF">2013-02-14T02:48:35Z</dcterms:created>
  <dcterms:modified xsi:type="dcterms:W3CDTF">2015-05-26T21:08:32Z</dcterms:modified>
</cp:coreProperties>
</file>